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74" r:id="rId4"/>
    <p:sldId id="276" r:id="rId5"/>
    <p:sldId id="275" r:id="rId6"/>
    <p:sldId id="265" r:id="rId7"/>
    <p:sldId id="258" r:id="rId8"/>
    <p:sldId id="266" r:id="rId9"/>
    <p:sldId id="259" r:id="rId10"/>
    <p:sldId id="277" r:id="rId11"/>
    <p:sldId id="285" r:id="rId12"/>
    <p:sldId id="296" r:id="rId13"/>
    <p:sldId id="297" r:id="rId14"/>
    <p:sldId id="269" r:id="rId15"/>
    <p:sldId id="260" r:id="rId16"/>
    <p:sldId id="294" r:id="rId17"/>
    <p:sldId id="282" r:id="rId18"/>
    <p:sldId id="281" r:id="rId19"/>
    <p:sldId id="270" r:id="rId20"/>
    <p:sldId id="261" r:id="rId21"/>
    <p:sldId id="295" r:id="rId22"/>
    <p:sldId id="283" r:id="rId23"/>
    <p:sldId id="284" r:id="rId24"/>
    <p:sldId id="271" r:id="rId25"/>
    <p:sldId id="262" r:id="rId26"/>
    <p:sldId id="272" r:id="rId27"/>
    <p:sldId id="263" r:id="rId28"/>
    <p:sldId id="286" r:id="rId29"/>
    <p:sldId id="292" r:id="rId30"/>
    <p:sldId id="293" r:id="rId31"/>
    <p:sldId id="288" r:id="rId32"/>
    <p:sldId id="289" r:id="rId33"/>
    <p:sldId id="290" r:id="rId34"/>
    <p:sldId id="291" r:id="rId35"/>
    <p:sldId id="267" r:id="rId36"/>
    <p:sldId id="264" r:id="rId37"/>
    <p:sldId id="268" r:id="rId38"/>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2C83"/>
    <a:srgbClr val="ED8022"/>
    <a:srgbClr val="00749D"/>
    <a:srgbClr val="00A49B"/>
    <a:srgbClr val="D62128"/>
    <a:srgbClr val="88A5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18"/>
    <p:restoredTop sz="94675"/>
  </p:normalViewPr>
  <p:slideViewPr>
    <p:cSldViewPr snapToGrid="0" snapToObjects="1" showGuides="1">
      <p:cViewPr varScale="1">
        <p:scale>
          <a:sx n="127" d="100"/>
          <a:sy n="127" d="100"/>
        </p:scale>
        <p:origin x="1728" y="192"/>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nl-NL"/>
              <a:t>Klik om stijl te bewerken</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7766309D-49C3-0945-A36A-EBBF9D1E5CB6}" type="datetimeFigureOut">
              <a:rPr lang="nl-NL" smtClean="0"/>
              <a:t>11-07-2022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346816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766309D-49C3-0945-A36A-EBBF9D1E5CB6}" type="datetimeFigureOut">
              <a:rPr lang="nl-NL" smtClean="0"/>
              <a:t>11-07-2022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1494558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766309D-49C3-0945-A36A-EBBF9D1E5CB6}" type="datetimeFigureOut">
              <a:rPr lang="nl-NL" smtClean="0"/>
              <a:t>11-07-2022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155995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766309D-49C3-0945-A36A-EBBF9D1E5CB6}" type="datetimeFigureOut">
              <a:rPr lang="nl-NL" smtClean="0"/>
              <a:t>11-07-2022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617613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nl-NL"/>
              <a:t>Klik om stijl te bewerken</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7766309D-49C3-0945-A36A-EBBF9D1E5CB6}" type="datetimeFigureOut">
              <a:rPr lang="nl-NL" smtClean="0"/>
              <a:t>11-07-2022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130242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7766309D-49C3-0945-A36A-EBBF9D1E5CB6}" type="datetimeFigureOut">
              <a:rPr lang="nl-NL" smtClean="0"/>
              <a:t>11-07-2022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1901708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nl-NL"/>
              <a:t>Klik om stijl te bewerken</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a:t>Klikken om de tekststijl van het model te bewerken</a:t>
            </a:r>
          </a:p>
        </p:txBody>
      </p:sp>
      <p:sp>
        <p:nvSpPr>
          <p:cNvPr id="4" name="Content Placeholder 3"/>
          <p:cNvSpPr>
            <a:spLocks noGrp="1"/>
          </p:cNvSpPr>
          <p:nvPr>
            <p:ph sz="half" idx="2"/>
          </p:nvPr>
        </p:nvSpPr>
        <p:spPr>
          <a:xfrm>
            <a:off x="736456" y="2761381"/>
            <a:ext cx="4523137" cy="40615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a:t>Klikken om de tekststijl van het model te bewerken</a:t>
            </a:r>
          </a:p>
        </p:txBody>
      </p:sp>
      <p:sp>
        <p:nvSpPr>
          <p:cNvPr id="6" name="Content Placeholder 5"/>
          <p:cNvSpPr>
            <a:spLocks noGrp="1"/>
          </p:cNvSpPr>
          <p:nvPr>
            <p:ph sz="quarter" idx="4"/>
          </p:nvPr>
        </p:nvSpPr>
        <p:spPr>
          <a:xfrm>
            <a:off x="5412731" y="2761381"/>
            <a:ext cx="4545413" cy="40615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766309D-49C3-0945-A36A-EBBF9D1E5CB6}" type="datetimeFigureOut">
              <a:rPr lang="nl-NL" smtClean="0"/>
              <a:t>11-07-2022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22199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7766309D-49C3-0945-A36A-EBBF9D1E5CB6}" type="datetimeFigureOut">
              <a:rPr lang="nl-NL" smtClean="0"/>
              <a:t>11-07-2022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230823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6309D-49C3-0945-A36A-EBBF9D1E5CB6}" type="datetimeFigureOut">
              <a:rPr lang="nl-NL" smtClean="0"/>
              <a:t>11-07-2022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188717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nl-NL"/>
              <a:t>Klik om stijl te bewerken</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766309D-49C3-0945-A36A-EBBF9D1E5CB6}" type="datetimeFigureOut">
              <a:rPr lang="nl-NL" smtClean="0"/>
              <a:t>11-07-2022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370204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nl-NL"/>
              <a:t>Klik om stijl te bewerken</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766309D-49C3-0945-A36A-EBBF9D1E5CB6}" type="datetimeFigureOut">
              <a:rPr lang="nl-NL" smtClean="0"/>
              <a:t>11-07-2022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4302F5-4B80-D749-A7F7-CC55DEA93DB0}" type="slidenum">
              <a:rPr lang="nl-NL" smtClean="0"/>
              <a:t>‹nr.›</a:t>
            </a:fld>
            <a:endParaRPr lang="nl-NL"/>
          </a:p>
        </p:txBody>
      </p:sp>
    </p:spTree>
    <p:extLst>
      <p:ext uri="{BB962C8B-B14F-4D97-AF65-F5344CB8AC3E}">
        <p14:creationId xmlns:p14="http://schemas.microsoft.com/office/powerpoint/2010/main" val="3846790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7766309D-49C3-0945-A36A-EBBF9D1E5CB6}" type="datetimeFigureOut">
              <a:rPr lang="nl-NL" smtClean="0"/>
              <a:t>11-07-2022</a:t>
            </a:fld>
            <a:endParaRPr lang="nl-NL"/>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354302F5-4B80-D749-A7F7-CC55DEA93DB0}" type="slidenum">
              <a:rPr lang="nl-NL" smtClean="0"/>
              <a:t>‹nr.›</a:t>
            </a:fld>
            <a:endParaRPr lang="nl-NL"/>
          </a:p>
        </p:txBody>
      </p:sp>
    </p:spTree>
    <p:extLst>
      <p:ext uri="{BB962C8B-B14F-4D97-AF65-F5344CB8AC3E}">
        <p14:creationId xmlns:p14="http://schemas.microsoft.com/office/powerpoint/2010/main" val="1844764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iPod, kamer&#10;&#10;Automatisch gegenereerde beschrijving">
            <a:extLst>
              <a:ext uri="{FF2B5EF4-FFF2-40B4-BE49-F238E27FC236}">
                <a16:creationId xmlns:a16="http://schemas.microsoft.com/office/drawing/2014/main" id="{9846E01E-E739-B65C-3E3B-60088C53D5BE}"/>
              </a:ext>
            </a:extLst>
          </p:cNvPr>
          <p:cNvPicPr>
            <a:picLocks noChangeAspect="1"/>
          </p:cNvPicPr>
          <p:nvPr/>
        </p:nvPicPr>
        <p:blipFill>
          <a:blip r:embed="rId2"/>
          <a:stretch>
            <a:fillRect/>
          </a:stretch>
        </p:blipFill>
        <p:spPr>
          <a:xfrm>
            <a:off x="786606" y="896937"/>
            <a:ext cx="9118600" cy="5765800"/>
          </a:xfrm>
          <a:prstGeom prst="rect">
            <a:avLst/>
          </a:prstGeom>
        </p:spPr>
      </p:pic>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2412920" y="6414111"/>
            <a:ext cx="7492286" cy="288904"/>
          </a:xfrm>
        </p:spPr>
        <p:txBody>
          <a:bodyPr>
            <a:normAutofit fontScale="92500" lnSpcReduction="10000"/>
          </a:bodyPr>
          <a:lstStyle/>
          <a:p>
            <a:pPr algn="l"/>
            <a:r>
              <a:rPr lang="nl-NL" sz="1600" dirty="0"/>
              <a:t>Vul hier je naam in.</a:t>
            </a:r>
          </a:p>
        </p:txBody>
      </p:sp>
    </p:spTree>
    <p:extLst>
      <p:ext uri="{BB962C8B-B14F-4D97-AF65-F5344CB8AC3E}">
        <p14:creationId xmlns:p14="http://schemas.microsoft.com/office/powerpoint/2010/main" val="3178224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810746"/>
            <a:ext cx="6881550" cy="507915"/>
          </a:xfrm>
          <a:noFill/>
        </p:spPr>
        <p:txBody>
          <a:bodyPr>
            <a:noAutofit/>
          </a:bodyPr>
          <a:lstStyle/>
          <a:p>
            <a:pPr algn="l"/>
            <a:r>
              <a:rPr lang="nl-NL" sz="2800" b="1" dirty="0">
                <a:solidFill>
                  <a:srgbClr val="672C83"/>
                </a:solidFill>
              </a:rPr>
              <a:t>Bronnen:</a:t>
            </a:r>
          </a:p>
        </p:txBody>
      </p:sp>
      <p:sp>
        <p:nvSpPr>
          <p:cNvPr id="4" name="Tekstvak 3">
            <a:extLst>
              <a:ext uri="{FF2B5EF4-FFF2-40B4-BE49-F238E27FC236}">
                <a16:creationId xmlns:a16="http://schemas.microsoft.com/office/drawing/2014/main" id="{F48F764F-6D69-885C-E562-D74456DA5664}"/>
              </a:ext>
            </a:extLst>
          </p:cNvPr>
          <p:cNvSpPr txBox="1"/>
          <p:nvPr/>
        </p:nvSpPr>
        <p:spPr>
          <a:xfrm>
            <a:off x="888110" y="1501541"/>
            <a:ext cx="6660683" cy="338554"/>
          </a:xfrm>
          <a:prstGeom prst="rect">
            <a:avLst/>
          </a:prstGeom>
          <a:noFill/>
        </p:spPr>
        <p:txBody>
          <a:bodyPr wrap="square" rtlCol="0">
            <a:spAutoFit/>
          </a:bodyPr>
          <a:lstStyle/>
          <a:p>
            <a:r>
              <a:rPr lang="nl-NL" sz="1600" dirty="0"/>
              <a:t>Plak hier links naar de gebruikte bronnen…</a:t>
            </a:r>
          </a:p>
        </p:txBody>
      </p:sp>
    </p:spTree>
    <p:extLst>
      <p:ext uri="{BB962C8B-B14F-4D97-AF65-F5344CB8AC3E}">
        <p14:creationId xmlns:p14="http://schemas.microsoft.com/office/powerpoint/2010/main" val="135079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810746"/>
            <a:ext cx="6881550" cy="507915"/>
          </a:xfrm>
          <a:noFill/>
        </p:spPr>
        <p:txBody>
          <a:bodyPr>
            <a:noAutofit/>
          </a:bodyPr>
          <a:lstStyle/>
          <a:p>
            <a:pPr algn="l"/>
            <a:r>
              <a:rPr lang="nl-NL" sz="2800" b="1" dirty="0">
                <a:solidFill>
                  <a:srgbClr val="672C83"/>
                </a:solidFill>
              </a:rPr>
              <a:t>Voeg hier je </a:t>
            </a:r>
            <a:r>
              <a:rPr lang="nl-NL" sz="2800" b="1" dirty="0" err="1">
                <a:solidFill>
                  <a:srgbClr val="672C83"/>
                </a:solidFill>
              </a:rPr>
              <a:t>mindmap</a:t>
            </a:r>
            <a:r>
              <a:rPr lang="nl-NL" sz="2800" b="1" dirty="0">
                <a:solidFill>
                  <a:srgbClr val="672C83"/>
                </a:solidFill>
              </a:rPr>
              <a:t> in:</a:t>
            </a:r>
          </a:p>
        </p:txBody>
      </p:sp>
    </p:spTree>
    <p:extLst>
      <p:ext uri="{BB962C8B-B14F-4D97-AF65-F5344CB8AC3E}">
        <p14:creationId xmlns:p14="http://schemas.microsoft.com/office/powerpoint/2010/main" val="309267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810746"/>
            <a:ext cx="6881550" cy="507915"/>
          </a:xfrm>
          <a:noFill/>
        </p:spPr>
        <p:txBody>
          <a:bodyPr>
            <a:noAutofit/>
          </a:bodyPr>
          <a:lstStyle/>
          <a:p>
            <a:pPr algn="l"/>
            <a:r>
              <a:rPr lang="nl-NL" sz="2800" b="1" dirty="0">
                <a:solidFill>
                  <a:srgbClr val="672C83"/>
                </a:solidFill>
              </a:rPr>
              <a:t>Programma van eisen 1:</a:t>
            </a:r>
          </a:p>
        </p:txBody>
      </p:sp>
      <p:sp>
        <p:nvSpPr>
          <p:cNvPr id="4" name="Tekstvak 3">
            <a:extLst>
              <a:ext uri="{FF2B5EF4-FFF2-40B4-BE49-F238E27FC236}">
                <a16:creationId xmlns:a16="http://schemas.microsoft.com/office/drawing/2014/main" id="{9093E4C1-403B-43EC-DB42-7A6515455F65}"/>
              </a:ext>
            </a:extLst>
          </p:cNvPr>
          <p:cNvSpPr txBox="1"/>
          <p:nvPr/>
        </p:nvSpPr>
        <p:spPr>
          <a:xfrm>
            <a:off x="888110" y="1435962"/>
            <a:ext cx="8708066" cy="584775"/>
          </a:xfrm>
          <a:prstGeom prst="rect">
            <a:avLst/>
          </a:prstGeom>
          <a:noFill/>
        </p:spPr>
        <p:txBody>
          <a:bodyPr wrap="square" rtlCol="0">
            <a:spAutoFit/>
          </a:bodyPr>
          <a:lstStyle/>
          <a:p>
            <a:r>
              <a:rPr lang="nl-NL" sz="1600" dirty="0"/>
              <a:t>Ontwerp een betaalbaar en snel te produceren huis om te helpen het woningen tekort in Nederland te verminderen.</a:t>
            </a:r>
          </a:p>
        </p:txBody>
      </p:sp>
      <p:sp>
        <p:nvSpPr>
          <p:cNvPr id="5" name="Tekstvak 4">
            <a:extLst>
              <a:ext uri="{FF2B5EF4-FFF2-40B4-BE49-F238E27FC236}">
                <a16:creationId xmlns:a16="http://schemas.microsoft.com/office/drawing/2014/main" id="{6977D26F-CE68-EDA6-E97E-63006A4C9669}"/>
              </a:ext>
            </a:extLst>
          </p:cNvPr>
          <p:cNvSpPr txBox="1"/>
          <p:nvPr/>
        </p:nvSpPr>
        <p:spPr>
          <a:xfrm>
            <a:off x="888110" y="2452520"/>
            <a:ext cx="8708066" cy="1569660"/>
          </a:xfrm>
          <a:prstGeom prst="rect">
            <a:avLst/>
          </a:prstGeom>
          <a:noFill/>
        </p:spPr>
        <p:txBody>
          <a:bodyPr wrap="square" rtlCol="0">
            <a:spAutoFit/>
          </a:bodyPr>
          <a:lstStyle/>
          <a:p>
            <a:r>
              <a:rPr lang="nl-NL" sz="1600" b="1" dirty="0"/>
              <a:t>Eisen</a:t>
            </a:r>
            <a:r>
              <a:rPr lang="nl-NL" sz="1600" dirty="0"/>
              <a:t>:</a:t>
            </a:r>
          </a:p>
          <a:p>
            <a:pPr marL="342900" indent="-342900">
              <a:buAutoNum type="arabicPeriod"/>
            </a:pPr>
            <a:r>
              <a:rPr lang="nl-NL" sz="1600" dirty="0"/>
              <a:t>Het huis moet alle benodigde ruimten bevatten.</a:t>
            </a:r>
          </a:p>
          <a:p>
            <a:pPr marL="342900" indent="-342900">
              <a:buAutoNum type="arabicPeriod"/>
            </a:pPr>
            <a:r>
              <a:rPr lang="nl-NL" sz="1600" dirty="0"/>
              <a:t>Het huis mag niet te groot, maar ook niet te klein zijn.</a:t>
            </a:r>
          </a:p>
          <a:p>
            <a:pPr marL="342900" indent="-342900">
              <a:buAutoNum type="arabicPeriod"/>
            </a:pPr>
            <a:r>
              <a:rPr lang="nl-NL" sz="1600" dirty="0"/>
              <a:t>Het huis moet verwarmd worden met duurzame energiebronnen.</a:t>
            </a:r>
          </a:p>
          <a:p>
            <a:pPr marL="342900" indent="-342900">
              <a:buAutoNum type="arabicPeriod"/>
            </a:pPr>
            <a:r>
              <a:rPr lang="nl-NL" sz="1600" dirty="0"/>
              <a:t>Het huis moet van gerecyclede materialen gebouwd worden.</a:t>
            </a:r>
          </a:p>
          <a:p>
            <a:pPr marL="342900" indent="-342900">
              <a:buAutoNum type="arabicPeriod"/>
            </a:pPr>
            <a:endParaRPr lang="nl-NL" sz="1600" dirty="0"/>
          </a:p>
        </p:txBody>
      </p:sp>
      <p:sp>
        <p:nvSpPr>
          <p:cNvPr id="6" name="Tekstvak 5">
            <a:extLst>
              <a:ext uri="{FF2B5EF4-FFF2-40B4-BE49-F238E27FC236}">
                <a16:creationId xmlns:a16="http://schemas.microsoft.com/office/drawing/2014/main" id="{F04CDDE6-93F1-5DE7-88B9-0612BE3AEEF8}"/>
              </a:ext>
            </a:extLst>
          </p:cNvPr>
          <p:cNvSpPr txBox="1"/>
          <p:nvPr/>
        </p:nvSpPr>
        <p:spPr>
          <a:xfrm>
            <a:off x="888110" y="4246304"/>
            <a:ext cx="8708066" cy="1569660"/>
          </a:xfrm>
          <a:prstGeom prst="rect">
            <a:avLst/>
          </a:prstGeom>
          <a:noFill/>
        </p:spPr>
        <p:txBody>
          <a:bodyPr wrap="square" rtlCol="0">
            <a:spAutoFit/>
          </a:bodyPr>
          <a:lstStyle/>
          <a:p>
            <a:r>
              <a:rPr lang="nl-NL" sz="1600" b="1" dirty="0"/>
              <a:t>Wensen</a:t>
            </a:r>
            <a:r>
              <a:rPr lang="nl-NL" sz="1600" dirty="0"/>
              <a:t>:</a:t>
            </a:r>
          </a:p>
          <a:p>
            <a:pPr marL="342900" indent="-342900">
              <a:buAutoNum type="arabicPeriod"/>
            </a:pPr>
            <a:r>
              <a:rPr lang="nl-NL" sz="1600" dirty="0"/>
              <a:t>Het is fijn als het huis niet te duur wordt.</a:t>
            </a:r>
          </a:p>
          <a:p>
            <a:pPr marL="342900" indent="-342900">
              <a:buFontTx/>
              <a:buAutoNum type="arabicPeriod"/>
            </a:pPr>
            <a:r>
              <a:rPr lang="nl-NL" sz="1600" dirty="0"/>
              <a:t>Het is fijn als het een licht huis (met veel ramen) wordt.</a:t>
            </a:r>
          </a:p>
          <a:p>
            <a:pPr marL="342900" indent="-342900">
              <a:buAutoNum type="arabicPeriod"/>
            </a:pPr>
            <a:r>
              <a:rPr lang="nl-NL" sz="1600" dirty="0"/>
              <a:t>Het huis moet mooi zijn.</a:t>
            </a:r>
          </a:p>
          <a:p>
            <a:pPr marL="342900" indent="-342900">
              <a:buAutoNum type="arabicPeriod"/>
            </a:pPr>
            <a:endParaRPr lang="nl-NL" sz="1600" dirty="0"/>
          </a:p>
          <a:p>
            <a:pPr marL="342900" indent="-342900">
              <a:buAutoNum type="arabicPeriod"/>
            </a:pPr>
            <a:endParaRPr lang="nl-NL" sz="1600" dirty="0"/>
          </a:p>
        </p:txBody>
      </p:sp>
      <p:sp>
        <p:nvSpPr>
          <p:cNvPr id="7" name="Tekstvak 6">
            <a:extLst>
              <a:ext uri="{FF2B5EF4-FFF2-40B4-BE49-F238E27FC236}">
                <a16:creationId xmlns:a16="http://schemas.microsoft.com/office/drawing/2014/main" id="{6E007514-C599-A8D9-0AAA-D7D42FEA1BD5}"/>
              </a:ext>
            </a:extLst>
          </p:cNvPr>
          <p:cNvSpPr txBox="1"/>
          <p:nvPr/>
        </p:nvSpPr>
        <p:spPr>
          <a:xfrm>
            <a:off x="888110" y="5815964"/>
            <a:ext cx="8708066" cy="830997"/>
          </a:xfrm>
          <a:prstGeom prst="rect">
            <a:avLst/>
          </a:prstGeom>
          <a:noFill/>
        </p:spPr>
        <p:txBody>
          <a:bodyPr wrap="square" rtlCol="0">
            <a:spAutoFit/>
          </a:bodyPr>
          <a:lstStyle/>
          <a:p>
            <a:r>
              <a:rPr lang="nl-NL" sz="1600" b="1" dirty="0">
                <a:solidFill>
                  <a:srgbClr val="672C83"/>
                </a:solidFill>
              </a:rPr>
              <a:t>Ik kies dit programma van eisen (</a:t>
            </a:r>
            <a:r>
              <a:rPr lang="nl-NL" sz="1600" b="1" dirty="0" err="1">
                <a:solidFill>
                  <a:srgbClr val="672C83"/>
                </a:solidFill>
              </a:rPr>
              <a:t>PvE</a:t>
            </a:r>
            <a:r>
              <a:rPr lang="nl-NL" sz="1600" b="1" dirty="0">
                <a:solidFill>
                  <a:srgbClr val="672C83"/>
                </a:solidFill>
              </a:rPr>
              <a:t>) omdat:</a:t>
            </a:r>
            <a:endParaRPr lang="nl-NL" sz="1600" dirty="0">
              <a:solidFill>
                <a:srgbClr val="672C83"/>
              </a:solidFill>
            </a:endParaRPr>
          </a:p>
          <a:p>
            <a:r>
              <a:rPr lang="nl-NL" sz="1600" dirty="0"/>
              <a:t>Noteer hier kort waarom dit </a:t>
            </a:r>
            <a:r>
              <a:rPr lang="nl-NL" sz="1600" dirty="0" err="1"/>
              <a:t>PvE</a:t>
            </a:r>
            <a:r>
              <a:rPr lang="nl-NL" sz="1600" dirty="0"/>
              <a:t> het beste is…</a:t>
            </a:r>
          </a:p>
          <a:p>
            <a:pPr marL="342900" indent="-342900">
              <a:buAutoNum type="arabicPeriod"/>
            </a:pPr>
            <a:endParaRPr lang="nl-NL" sz="1600" dirty="0"/>
          </a:p>
        </p:txBody>
      </p:sp>
    </p:spTree>
    <p:extLst>
      <p:ext uri="{BB962C8B-B14F-4D97-AF65-F5344CB8AC3E}">
        <p14:creationId xmlns:p14="http://schemas.microsoft.com/office/powerpoint/2010/main" val="10052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810746"/>
            <a:ext cx="6881550" cy="507915"/>
          </a:xfrm>
          <a:noFill/>
        </p:spPr>
        <p:txBody>
          <a:bodyPr>
            <a:noAutofit/>
          </a:bodyPr>
          <a:lstStyle/>
          <a:p>
            <a:pPr algn="l"/>
            <a:r>
              <a:rPr lang="nl-NL" sz="2800" b="1" dirty="0">
                <a:solidFill>
                  <a:srgbClr val="672C83"/>
                </a:solidFill>
              </a:rPr>
              <a:t>Programma van eisen 2:</a:t>
            </a:r>
          </a:p>
        </p:txBody>
      </p:sp>
      <p:sp>
        <p:nvSpPr>
          <p:cNvPr id="4" name="Tekstvak 3">
            <a:extLst>
              <a:ext uri="{FF2B5EF4-FFF2-40B4-BE49-F238E27FC236}">
                <a16:creationId xmlns:a16="http://schemas.microsoft.com/office/drawing/2014/main" id="{9093E4C1-403B-43EC-DB42-7A6515455F65}"/>
              </a:ext>
            </a:extLst>
          </p:cNvPr>
          <p:cNvSpPr txBox="1"/>
          <p:nvPr/>
        </p:nvSpPr>
        <p:spPr>
          <a:xfrm>
            <a:off x="888110" y="1435962"/>
            <a:ext cx="8708066" cy="584775"/>
          </a:xfrm>
          <a:prstGeom prst="rect">
            <a:avLst/>
          </a:prstGeom>
          <a:noFill/>
        </p:spPr>
        <p:txBody>
          <a:bodyPr wrap="square" rtlCol="0">
            <a:spAutoFit/>
          </a:bodyPr>
          <a:lstStyle/>
          <a:p>
            <a:r>
              <a:rPr lang="nl-NL" sz="1600" dirty="0"/>
              <a:t>Ontwerp een betaalbaar en snel te produceren huis om te helpen het woningen tekort in Nederland te verminderen.</a:t>
            </a:r>
          </a:p>
        </p:txBody>
      </p:sp>
      <p:sp>
        <p:nvSpPr>
          <p:cNvPr id="5" name="Tekstvak 4">
            <a:extLst>
              <a:ext uri="{FF2B5EF4-FFF2-40B4-BE49-F238E27FC236}">
                <a16:creationId xmlns:a16="http://schemas.microsoft.com/office/drawing/2014/main" id="{6977D26F-CE68-EDA6-E97E-63006A4C9669}"/>
              </a:ext>
            </a:extLst>
          </p:cNvPr>
          <p:cNvSpPr txBox="1"/>
          <p:nvPr/>
        </p:nvSpPr>
        <p:spPr>
          <a:xfrm>
            <a:off x="888110" y="2138038"/>
            <a:ext cx="8708066" cy="2062103"/>
          </a:xfrm>
          <a:prstGeom prst="rect">
            <a:avLst/>
          </a:prstGeom>
          <a:noFill/>
        </p:spPr>
        <p:txBody>
          <a:bodyPr wrap="square" rtlCol="0">
            <a:spAutoFit/>
          </a:bodyPr>
          <a:lstStyle/>
          <a:p>
            <a:r>
              <a:rPr lang="nl-NL" sz="1600" b="1" dirty="0"/>
              <a:t>Eisen</a:t>
            </a:r>
            <a:r>
              <a:rPr lang="nl-NL" sz="1600" dirty="0"/>
              <a:t>:</a:t>
            </a:r>
          </a:p>
          <a:p>
            <a:pPr marL="342900" indent="-342900">
              <a:buAutoNum type="arabicPeriod"/>
            </a:pPr>
            <a:r>
              <a:rPr lang="nl-NL" sz="1600" dirty="0"/>
              <a:t>Het huis moet een woon/slaapkamer, een eenvoudige keuken en een badkamer bevatten.</a:t>
            </a:r>
          </a:p>
          <a:p>
            <a:pPr marL="342900" indent="-342900">
              <a:buAutoNum type="arabicPeriod"/>
            </a:pPr>
            <a:r>
              <a:rPr lang="nl-NL" sz="1600" dirty="0"/>
              <a:t>De totale vloeroppervlakte van alle woonruimtes minstens 18 m² zijn.</a:t>
            </a:r>
          </a:p>
          <a:p>
            <a:pPr marL="342900" indent="-342900">
              <a:buAutoNum type="arabicPeriod"/>
            </a:pPr>
            <a:r>
              <a:rPr lang="nl-NL" sz="1600" dirty="0"/>
              <a:t>Het huis mag niet met behulp van gas verwarmd worden. Kies een duurzame energiebron en/of energiebronnen.</a:t>
            </a:r>
          </a:p>
          <a:p>
            <a:pPr marL="342900" indent="-342900">
              <a:buAutoNum type="arabicPeriod"/>
            </a:pPr>
            <a:r>
              <a:rPr lang="nl-NL" sz="1600" dirty="0"/>
              <a:t>Het huis moet aansluiten bij de wensen van de doelgroep.</a:t>
            </a:r>
          </a:p>
          <a:p>
            <a:pPr marL="342900" indent="-342900">
              <a:buAutoNum type="arabicPeriod"/>
            </a:pPr>
            <a:endParaRPr lang="nl-NL" sz="1600" dirty="0"/>
          </a:p>
          <a:p>
            <a:pPr marL="342900" indent="-342900">
              <a:buAutoNum type="arabicPeriod"/>
            </a:pPr>
            <a:endParaRPr lang="nl-NL" sz="1600" dirty="0"/>
          </a:p>
        </p:txBody>
      </p:sp>
      <p:sp>
        <p:nvSpPr>
          <p:cNvPr id="6" name="Tekstvak 5">
            <a:extLst>
              <a:ext uri="{FF2B5EF4-FFF2-40B4-BE49-F238E27FC236}">
                <a16:creationId xmlns:a16="http://schemas.microsoft.com/office/drawing/2014/main" id="{F04CDDE6-93F1-5DE7-88B9-0612BE3AEEF8}"/>
              </a:ext>
            </a:extLst>
          </p:cNvPr>
          <p:cNvSpPr txBox="1"/>
          <p:nvPr/>
        </p:nvSpPr>
        <p:spPr>
          <a:xfrm>
            <a:off x="888110" y="4249867"/>
            <a:ext cx="8708066" cy="1569660"/>
          </a:xfrm>
          <a:prstGeom prst="rect">
            <a:avLst/>
          </a:prstGeom>
          <a:noFill/>
        </p:spPr>
        <p:txBody>
          <a:bodyPr wrap="square" rtlCol="0">
            <a:spAutoFit/>
          </a:bodyPr>
          <a:lstStyle/>
          <a:p>
            <a:r>
              <a:rPr lang="nl-NL" sz="1600" b="1" dirty="0"/>
              <a:t>Wensen</a:t>
            </a:r>
            <a:r>
              <a:rPr lang="nl-NL" sz="1600" dirty="0"/>
              <a:t>:</a:t>
            </a:r>
          </a:p>
          <a:p>
            <a:pPr marL="342900" indent="-342900">
              <a:buAutoNum type="arabicPeriod"/>
            </a:pPr>
            <a:r>
              <a:rPr lang="nl-NL" sz="1600" dirty="0"/>
              <a:t>Het is fijn als het huis zo goedkoop mogelijk produceren is.</a:t>
            </a:r>
          </a:p>
          <a:p>
            <a:pPr marL="342900" indent="-342900">
              <a:buFontTx/>
              <a:buAutoNum type="arabicPeriod"/>
            </a:pPr>
            <a:r>
              <a:rPr lang="nl-NL" sz="1600" dirty="0"/>
              <a:t>Het is fijn als het een licht huis (met veel ramen) wordt.</a:t>
            </a:r>
          </a:p>
          <a:p>
            <a:pPr marL="342900" indent="-342900">
              <a:buAutoNum type="arabicPeriod"/>
            </a:pPr>
            <a:r>
              <a:rPr lang="nl-NL" sz="1600" dirty="0"/>
              <a:t>Het is fijn als er veel gebruik wordt gemaakt van gerecyclede materialen.</a:t>
            </a:r>
          </a:p>
          <a:p>
            <a:pPr marL="342900" indent="-342900">
              <a:buAutoNum type="arabicPeriod"/>
            </a:pPr>
            <a:endParaRPr lang="nl-NL" sz="1600" dirty="0"/>
          </a:p>
          <a:p>
            <a:pPr marL="342900" indent="-342900">
              <a:buAutoNum type="arabicPeriod"/>
            </a:pPr>
            <a:endParaRPr lang="nl-NL" sz="1600" dirty="0"/>
          </a:p>
        </p:txBody>
      </p:sp>
      <p:sp>
        <p:nvSpPr>
          <p:cNvPr id="7" name="Tekstvak 6">
            <a:extLst>
              <a:ext uri="{FF2B5EF4-FFF2-40B4-BE49-F238E27FC236}">
                <a16:creationId xmlns:a16="http://schemas.microsoft.com/office/drawing/2014/main" id="{3EDB5BBF-351A-1E4C-D550-27DE98ED4426}"/>
              </a:ext>
            </a:extLst>
          </p:cNvPr>
          <p:cNvSpPr txBox="1"/>
          <p:nvPr/>
        </p:nvSpPr>
        <p:spPr>
          <a:xfrm>
            <a:off x="888110" y="5815964"/>
            <a:ext cx="8708066" cy="830997"/>
          </a:xfrm>
          <a:prstGeom prst="rect">
            <a:avLst/>
          </a:prstGeom>
          <a:noFill/>
        </p:spPr>
        <p:txBody>
          <a:bodyPr wrap="square" rtlCol="0">
            <a:spAutoFit/>
          </a:bodyPr>
          <a:lstStyle/>
          <a:p>
            <a:r>
              <a:rPr lang="nl-NL" sz="1600" b="1" dirty="0">
                <a:solidFill>
                  <a:srgbClr val="672C83"/>
                </a:solidFill>
              </a:rPr>
              <a:t>Ik kies dit programma van eisen (</a:t>
            </a:r>
            <a:r>
              <a:rPr lang="nl-NL" sz="1600" b="1" dirty="0" err="1">
                <a:solidFill>
                  <a:srgbClr val="672C83"/>
                </a:solidFill>
              </a:rPr>
              <a:t>PvE</a:t>
            </a:r>
            <a:r>
              <a:rPr lang="nl-NL" sz="1600" b="1" dirty="0">
                <a:solidFill>
                  <a:srgbClr val="672C83"/>
                </a:solidFill>
              </a:rPr>
              <a:t>) omdat:</a:t>
            </a:r>
            <a:endParaRPr lang="nl-NL" sz="1600" dirty="0">
              <a:solidFill>
                <a:srgbClr val="672C83"/>
              </a:solidFill>
            </a:endParaRPr>
          </a:p>
          <a:p>
            <a:r>
              <a:rPr lang="nl-NL" sz="1600" dirty="0"/>
              <a:t>Noteer hier kort waarom dit </a:t>
            </a:r>
            <a:r>
              <a:rPr lang="nl-NL" sz="1600" dirty="0" err="1"/>
              <a:t>PvE</a:t>
            </a:r>
            <a:r>
              <a:rPr lang="nl-NL" sz="1600" dirty="0"/>
              <a:t> het beste is…</a:t>
            </a:r>
          </a:p>
          <a:p>
            <a:pPr marL="342900" indent="-342900">
              <a:buAutoNum type="arabicPeriod"/>
            </a:pPr>
            <a:endParaRPr lang="nl-NL" sz="1600" dirty="0"/>
          </a:p>
        </p:txBody>
      </p:sp>
    </p:spTree>
    <p:extLst>
      <p:ext uri="{BB962C8B-B14F-4D97-AF65-F5344CB8AC3E}">
        <p14:creationId xmlns:p14="http://schemas.microsoft.com/office/powerpoint/2010/main" val="30913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672C83"/>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2792792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49B"/>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1572421"/>
          </a:xfrm>
          <a:noFill/>
        </p:spPr>
        <p:txBody>
          <a:bodyPr>
            <a:noAutofit/>
          </a:bodyPr>
          <a:lstStyle/>
          <a:p>
            <a:pPr algn="l"/>
            <a:r>
              <a:rPr lang="nl-NL" sz="4800" b="1" dirty="0">
                <a:solidFill>
                  <a:schemeClr val="bg1"/>
                </a:solidFill>
              </a:rPr>
              <a:t>Hoofdstuk 3  Voedselverspilling</a:t>
            </a:r>
          </a:p>
        </p:txBody>
      </p:sp>
      <p:pic>
        <p:nvPicPr>
          <p:cNvPr id="4" name="Afbeelding 3">
            <a:extLst>
              <a:ext uri="{FF2B5EF4-FFF2-40B4-BE49-F238E27FC236}">
                <a16:creationId xmlns:a16="http://schemas.microsoft.com/office/drawing/2014/main" id="{6C550B87-F0C7-2E90-C3CA-A35AD230D6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8568" r="38568"/>
          <a:stretch/>
        </p:blipFill>
        <p:spPr>
          <a:xfrm>
            <a:off x="0" y="0"/>
            <a:ext cx="2592730" cy="7559675"/>
          </a:xfrm>
          <a:prstGeom prst="rect">
            <a:avLst/>
          </a:prstGeom>
        </p:spPr>
      </p:pic>
    </p:spTree>
    <p:extLst>
      <p:ext uri="{BB962C8B-B14F-4D97-AF65-F5344CB8AC3E}">
        <p14:creationId xmlns:p14="http://schemas.microsoft.com/office/powerpoint/2010/main" val="3781778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810746"/>
            <a:ext cx="6881550" cy="507915"/>
          </a:xfrm>
          <a:noFill/>
        </p:spPr>
        <p:txBody>
          <a:bodyPr>
            <a:noAutofit/>
          </a:bodyPr>
          <a:lstStyle/>
          <a:p>
            <a:pPr algn="l"/>
            <a:r>
              <a:rPr lang="nl-NL" sz="2800" b="1" dirty="0">
                <a:solidFill>
                  <a:srgbClr val="00A49B"/>
                </a:solidFill>
              </a:rPr>
              <a:t>Programma van eisen:</a:t>
            </a:r>
          </a:p>
        </p:txBody>
      </p:sp>
      <p:sp>
        <p:nvSpPr>
          <p:cNvPr id="4" name="Tekstvak 3">
            <a:extLst>
              <a:ext uri="{FF2B5EF4-FFF2-40B4-BE49-F238E27FC236}">
                <a16:creationId xmlns:a16="http://schemas.microsoft.com/office/drawing/2014/main" id="{9093E4C1-403B-43EC-DB42-7A6515455F65}"/>
              </a:ext>
            </a:extLst>
          </p:cNvPr>
          <p:cNvSpPr txBox="1"/>
          <p:nvPr/>
        </p:nvSpPr>
        <p:spPr>
          <a:xfrm>
            <a:off x="888110" y="1435962"/>
            <a:ext cx="8708066" cy="338554"/>
          </a:xfrm>
          <a:prstGeom prst="rect">
            <a:avLst/>
          </a:prstGeom>
          <a:noFill/>
        </p:spPr>
        <p:txBody>
          <a:bodyPr wrap="square" rtlCol="0">
            <a:spAutoFit/>
          </a:bodyPr>
          <a:lstStyle/>
          <a:p>
            <a:r>
              <a:rPr lang="nl-NL" sz="1600" dirty="0"/>
              <a:t>Ontwerp een digitale poster op A3 formaat. Je kunt hiervoor het aangeleverde template gebruiken.</a:t>
            </a:r>
          </a:p>
        </p:txBody>
      </p:sp>
      <p:sp>
        <p:nvSpPr>
          <p:cNvPr id="5" name="Tekstvak 4">
            <a:extLst>
              <a:ext uri="{FF2B5EF4-FFF2-40B4-BE49-F238E27FC236}">
                <a16:creationId xmlns:a16="http://schemas.microsoft.com/office/drawing/2014/main" id="{6977D26F-CE68-EDA6-E97E-63006A4C9669}"/>
              </a:ext>
            </a:extLst>
          </p:cNvPr>
          <p:cNvSpPr txBox="1"/>
          <p:nvPr/>
        </p:nvSpPr>
        <p:spPr>
          <a:xfrm>
            <a:off x="888110" y="2452520"/>
            <a:ext cx="8708066" cy="2308324"/>
          </a:xfrm>
          <a:prstGeom prst="rect">
            <a:avLst/>
          </a:prstGeom>
          <a:noFill/>
        </p:spPr>
        <p:txBody>
          <a:bodyPr wrap="square" rtlCol="0">
            <a:spAutoFit/>
          </a:bodyPr>
          <a:lstStyle/>
          <a:p>
            <a:r>
              <a:rPr lang="nl-NL" sz="1600" b="1" dirty="0"/>
              <a:t>Eisen</a:t>
            </a:r>
            <a:r>
              <a:rPr lang="nl-NL" sz="1600" dirty="0"/>
              <a:t>:</a:t>
            </a:r>
          </a:p>
          <a:p>
            <a:pPr marL="342900" indent="-342900">
              <a:buAutoNum type="arabicPeriod"/>
            </a:pPr>
            <a:r>
              <a:rPr lang="nl-NL" sz="1600" dirty="0"/>
              <a:t>De poster moet 3 tips bevatten om voedselverspilling tegen te gaan.</a:t>
            </a:r>
          </a:p>
          <a:p>
            <a:pPr marL="342900" indent="-342900">
              <a:buAutoNum type="arabicPeriod"/>
            </a:pPr>
            <a:r>
              <a:rPr lang="nl-NL" sz="1600" dirty="0"/>
              <a:t>De tips moeten eenvoudig toe te passen (praktisch) zijn voor de doelgroep.</a:t>
            </a:r>
          </a:p>
          <a:p>
            <a:pPr marL="342900" indent="-342900">
              <a:buAutoNum type="arabicPeriod"/>
            </a:pPr>
            <a:r>
              <a:rPr lang="nl-NL" sz="1600" dirty="0"/>
              <a:t>De tips mogen geen extra kosten meebrengen voor de doelgroep. </a:t>
            </a:r>
          </a:p>
          <a:p>
            <a:pPr marL="342900" indent="-342900">
              <a:buFontTx/>
              <a:buAutoNum type="arabicPeriod"/>
            </a:pPr>
            <a:r>
              <a:rPr lang="nl-NL" sz="1600" dirty="0"/>
              <a:t>De poster is ontworpen voor jongeren. De tekst en visuele stijl moet hen aanspreken. Test dit eventueel bij de doelgroep.</a:t>
            </a:r>
          </a:p>
          <a:p>
            <a:pPr marL="342900" indent="-342900">
              <a:buAutoNum type="arabicPeriod"/>
            </a:pPr>
            <a:r>
              <a:rPr lang="nl-NL" sz="1600" dirty="0"/>
              <a:t>De poster moet minimaal 2 foto’s, grafieken of iconen (of een combinatie daarvan) bevatten.</a:t>
            </a:r>
          </a:p>
          <a:p>
            <a:pPr marL="342900" indent="-342900">
              <a:buAutoNum type="arabicPeriod"/>
            </a:pPr>
            <a:endParaRPr lang="nl-NL" sz="1600" dirty="0"/>
          </a:p>
          <a:p>
            <a:pPr marL="342900" indent="-342900">
              <a:buAutoNum type="arabicPeriod"/>
            </a:pPr>
            <a:endParaRPr lang="nl-NL" sz="1600" dirty="0"/>
          </a:p>
        </p:txBody>
      </p:sp>
    </p:spTree>
    <p:extLst>
      <p:ext uri="{BB962C8B-B14F-4D97-AF65-F5344CB8AC3E}">
        <p14:creationId xmlns:p14="http://schemas.microsoft.com/office/powerpoint/2010/main" val="168732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810746"/>
            <a:ext cx="6881550" cy="507915"/>
          </a:xfrm>
          <a:noFill/>
        </p:spPr>
        <p:txBody>
          <a:bodyPr>
            <a:noAutofit/>
          </a:bodyPr>
          <a:lstStyle/>
          <a:p>
            <a:pPr algn="l"/>
            <a:r>
              <a:rPr lang="nl-NL" sz="2800" b="1" dirty="0">
                <a:solidFill>
                  <a:srgbClr val="00A49B"/>
                </a:solidFill>
              </a:rPr>
              <a:t>Voeg hier je 3 schetsen in:</a:t>
            </a:r>
          </a:p>
        </p:txBody>
      </p:sp>
    </p:spTree>
    <p:extLst>
      <p:ext uri="{BB962C8B-B14F-4D97-AF65-F5344CB8AC3E}">
        <p14:creationId xmlns:p14="http://schemas.microsoft.com/office/powerpoint/2010/main" val="284293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25ED96F7-D49A-0191-5967-FEF7BB05A2AC}"/>
              </a:ext>
            </a:extLst>
          </p:cNvPr>
          <p:cNvSpPr>
            <a:spLocks noGrp="1"/>
          </p:cNvSpPr>
          <p:nvPr>
            <p:ph type="subTitle" idx="1"/>
          </p:nvPr>
        </p:nvSpPr>
        <p:spPr>
          <a:xfrm>
            <a:off x="1337270" y="3585570"/>
            <a:ext cx="8018860" cy="447415"/>
          </a:xfrm>
        </p:spPr>
        <p:txBody>
          <a:bodyPr>
            <a:normAutofit lnSpcReduction="10000"/>
          </a:bodyPr>
          <a:lstStyle/>
          <a:p>
            <a:r>
              <a:rPr lang="nl-NL" dirty="0"/>
              <a:t>Maak hier je poster…</a:t>
            </a:r>
          </a:p>
        </p:txBody>
      </p:sp>
    </p:spTree>
    <p:extLst>
      <p:ext uri="{BB962C8B-B14F-4D97-AF65-F5344CB8AC3E}">
        <p14:creationId xmlns:p14="http://schemas.microsoft.com/office/powerpoint/2010/main" val="139155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00A49B"/>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2577126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49D"/>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866365"/>
          </a:xfrm>
          <a:noFill/>
        </p:spPr>
        <p:txBody>
          <a:bodyPr>
            <a:noAutofit/>
          </a:bodyPr>
          <a:lstStyle/>
          <a:p>
            <a:pPr algn="l"/>
            <a:r>
              <a:rPr lang="nl-NL" sz="4800" b="1" dirty="0">
                <a:solidFill>
                  <a:schemeClr val="bg1"/>
                </a:solidFill>
              </a:rPr>
              <a:t>Inleiding</a:t>
            </a:r>
          </a:p>
        </p:txBody>
      </p:sp>
      <p:pic>
        <p:nvPicPr>
          <p:cNvPr id="4" name="Afbeelding 3" descr="Afbeelding met tekst, persoon, binnen&#10;&#10;Automatisch gegenereerde beschrijving">
            <a:extLst>
              <a:ext uri="{FF2B5EF4-FFF2-40B4-BE49-F238E27FC236}">
                <a16:creationId xmlns:a16="http://schemas.microsoft.com/office/drawing/2014/main" id="{6C550B87-F0C7-2E90-C3CA-A35AD230D6A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935" r="45182"/>
          <a:stretch/>
        </p:blipFill>
        <p:spPr>
          <a:xfrm>
            <a:off x="0" y="-1"/>
            <a:ext cx="2592730" cy="7559675"/>
          </a:xfrm>
          <a:prstGeom prst="rect">
            <a:avLst/>
          </a:prstGeom>
        </p:spPr>
      </p:pic>
    </p:spTree>
    <p:extLst>
      <p:ext uri="{BB962C8B-B14F-4D97-AF65-F5344CB8AC3E}">
        <p14:creationId xmlns:p14="http://schemas.microsoft.com/office/powerpoint/2010/main" val="2118323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8022"/>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866365"/>
          </a:xfrm>
          <a:noFill/>
        </p:spPr>
        <p:txBody>
          <a:bodyPr>
            <a:noAutofit/>
          </a:bodyPr>
          <a:lstStyle/>
          <a:p>
            <a:pPr algn="l"/>
            <a:r>
              <a:rPr lang="nl-NL" sz="4800" b="1" dirty="0">
                <a:solidFill>
                  <a:schemeClr val="bg1"/>
                </a:solidFill>
              </a:rPr>
              <a:t>Hoofdstuk 4 Zweefvliegtuig</a:t>
            </a:r>
          </a:p>
        </p:txBody>
      </p:sp>
      <p:pic>
        <p:nvPicPr>
          <p:cNvPr id="4" name="Afbeelding 3" descr="Afbeelding met tekst, persoon, binnen&#10;&#10;Automatisch gegenereerde beschrijving">
            <a:extLst>
              <a:ext uri="{FF2B5EF4-FFF2-40B4-BE49-F238E27FC236}">
                <a16:creationId xmlns:a16="http://schemas.microsoft.com/office/drawing/2014/main" id="{6C550B87-F0C7-2E90-C3CA-A35AD230D6A6}"/>
              </a:ext>
            </a:extLst>
          </p:cNvPr>
          <p:cNvPicPr>
            <a:picLocks noChangeAspect="1"/>
          </p:cNvPicPr>
          <p:nvPr/>
        </p:nvPicPr>
        <p:blipFill rotWithShape="1">
          <a:blip r:embed="rId2"/>
          <a:srcRect l="31935" r="45182"/>
          <a:stretch/>
        </p:blipFill>
        <p:spPr>
          <a:xfrm>
            <a:off x="0" y="-1"/>
            <a:ext cx="2592730" cy="7559675"/>
          </a:xfrm>
          <a:prstGeom prst="rect">
            <a:avLst/>
          </a:prstGeom>
        </p:spPr>
      </p:pic>
      <p:pic>
        <p:nvPicPr>
          <p:cNvPr id="5" name="Afbeelding 4">
            <a:extLst>
              <a:ext uri="{FF2B5EF4-FFF2-40B4-BE49-F238E27FC236}">
                <a16:creationId xmlns:a16="http://schemas.microsoft.com/office/drawing/2014/main" id="{609EF679-C625-456F-080B-A914EE4426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8595" r="38595"/>
          <a:stretch/>
        </p:blipFill>
        <p:spPr>
          <a:xfrm>
            <a:off x="0" y="0"/>
            <a:ext cx="2592730" cy="7559675"/>
          </a:xfrm>
          <a:prstGeom prst="rect">
            <a:avLst/>
          </a:prstGeom>
        </p:spPr>
      </p:pic>
    </p:spTree>
    <p:extLst>
      <p:ext uri="{BB962C8B-B14F-4D97-AF65-F5344CB8AC3E}">
        <p14:creationId xmlns:p14="http://schemas.microsoft.com/office/powerpoint/2010/main" val="3373795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810746"/>
            <a:ext cx="6881550" cy="507915"/>
          </a:xfrm>
          <a:noFill/>
        </p:spPr>
        <p:txBody>
          <a:bodyPr>
            <a:noAutofit/>
          </a:bodyPr>
          <a:lstStyle/>
          <a:p>
            <a:pPr algn="l"/>
            <a:r>
              <a:rPr lang="nl-NL" sz="2800" b="1" dirty="0">
                <a:solidFill>
                  <a:srgbClr val="ED8022"/>
                </a:solidFill>
              </a:rPr>
              <a:t>Programma van eisen:</a:t>
            </a:r>
          </a:p>
        </p:txBody>
      </p:sp>
      <p:sp>
        <p:nvSpPr>
          <p:cNvPr id="4" name="Tekstvak 3">
            <a:extLst>
              <a:ext uri="{FF2B5EF4-FFF2-40B4-BE49-F238E27FC236}">
                <a16:creationId xmlns:a16="http://schemas.microsoft.com/office/drawing/2014/main" id="{9093E4C1-403B-43EC-DB42-7A6515455F65}"/>
              </a:ext>
            </a:extLst>
          </p:cNvPr>
          <p:cNvSpPr txBox="1"/>
          <p:nvPr/>
        </p:nvSpPr>
        <p:spPr>
          <a:xfrm>
            <a:off x="888110" y="1435962"/>
            <a:ext cx="8708066" cy="338554"/>
          </a:xfrm>
          <a:prstGeom prst="rect">
            <a:avLst/>
          </a:prstGeom>
          <a:noFill/>
        </p:spPr>
        <p:txBody>
          <a:bodyPr wrap="square" rtlCol="0">
            <a:spAutoFit/>
          </a:bodyPr>
          <a:lstStyle/>
          <a:p>
            <a:r>
              <a:rPr lang="nl-NL" sz="1600" dirty="0"/>
              <a:t>Ontwerp een zelfbouw zweefvliegtuig voor kinderen (ca. 9-11 jaar)</a:t>
            </a:r>
          </a:p>
        </p:txBody>
      </p:sp>
      <p:sp>
        <p:nvSpPr>
          <p:cNvPr id="5" name="Tekstvak 4">
            <a:extLst>
              <a:ext uri="{FF2B5EF4-FFF2-40B4-BE49-F238E27FC236}">
                <a16:creationId xmlns:a16="http://schemas.microsoft.com/office/drawing/2014/main" id="{6977D26F-CE68-EDA6-E97E-63006A4C9669}"/>
              </a:ext>
            </a:extLst>
          </p:cNvPr>
          <p:cNvSpPr txBox="1"/>
          <p:nvPr/>
        </p:nvSpPr>
        <p:spPr>
          <a:xfrm>
            <a:off x="888110" y="2452520"/>
            <a:ext cx="8708066" cy="2062103"/>
          </a:xfrm>
          <a:prstGeom prst="rect">
            <a:avLst/>
          </a:prstGeom>
          <a:noFill/>
        </p:spPr>
        <p:txBody>
          <a:bodyPr wrap="square" rtlCol="0">
            <a:spAutoFit/>
          </a:bodyPr>
          <a:lstStyle/>
          <a:p>
            <a:r>
              <a:rPr lang="nl-NL" sz="1600" b="1" dirty="0"/>
              <a:t>Eisen</a:t>
            </a:r>
            <a:r>
              <a:rPr lang="nl-NL" sz="1600" dirty="0"/>
              <a:t>:</a:t>
            </a:r>
          </a:p>
          <a:p>
            <a:pPr marL="342900" indent="-342900">
              <a:buAutoNum type="arabicPeriod"/>
            </a:pPr>
            <a:r>
              <a:rPr lang="nl-NL" sz="1600" dirty="0"/>
              <a:t>Het vliegtuig moet eenvoudig in elkaar te zetten zijn (binnen 5 minuten) zijn door de kinderen zelf.</a:t>
            </a:r>
          </a:p>
          <a:p>
            <a:pPr marL="342900" indent="-342900">
              <a:buAutoNum type="arabicPeriod"/>
            </a:pPr>
            <a:r>
              <a:rPr lang="nl-NL" sz="1600" dirty="0"/>
              <a:t>Het vliegtuig mag een maximale afmeting hebben van 22 x 22 centimeter hebben.</a:t>
            </a:r>
          </a:p>
          <a:p>
            <a:pPr marL="342900" indent="-342900">
              <a:buAutoNum type="arabicPeriod"/>
            </a:pPr>
            <a:r>
              <a:rPr lang="nl-NL" sz="1600" dirty="0"/>
              <a:t>Het vliegtuig moet minimaal 4 seconden kunnen vliegen.</a:t>
            </a:r>
          </a:p>
          <a:p>
            <a:pPr marL="342900" indent="-342900">
              <a:buFontTx/>
              <a:buAutoNum type="arabicPeriod"/>
            </a:pPr>
            <a:r>
              <a:rPr lang="nl-NL" sz="1600" dirty="0"/>
              <a:t>Het vliegtuig moet veilig zijn. Geen scherpe hoeken bijvoorbeeld.</a:t>
            </a:r>
          </a:p>
          <a:p>
            <a:pPr marL="342900" indent="-342900">
              <a:buAutoNum type="arabicPeriod"/>
            </a:pPr>
            <a:r>
              <a:rPr lang="nl-NL" sz="1600" dirty="0"/>
              <a:t>Het vliegtuig moet van gerecyclede materialen te maken zijn (bijvoorbeeld gerecycled karton).</a:t>
            </a:r>
          </a:p>
          <a:p>
            <a:pPr marL="342900" indent="-342900">
              <a:buFontTx/>
              <a:buAutoNum type="arabicPeriod"/>
            </a:pPr>
            <a:r>
              <a:rPr lang="nl-NL" sz="1600" dirty="0"/>
              <a:t>Het vliegtuig mag niet meer dan 200 gram wegen.</a:t>
            </a:r>
          </a:p>
          <a:p>
            <a:pPr marL="342900" indent="-342900">
              <a:buAutoNum type="arabicPeriod"/>
            </a:pPr>
            <a:endParaRPr lang="nl-NL" sz="1600" dirty="0"/>
          </a:p>
        </p:txBody>
      </p:sp>
      <p:sp>
        <p:nvSpPr>
          <p:cNvPr id="6" name="Tekstvak 5">
            <a:extLst>
              <a:ext uri="{FF2B5EF4-FFF2-40B4-BE49-F238E27FC236}">
                <a16:creationId xmlns:a16="http://schemas.microsoft.com/office/drawing/2014/main" id="{B53806CE-5D89-1786-425E-50309D28B439}"/>
              </a:ext>
            </a:extLst>
          </p:cNvPr>
          <p:cNvSpPr txBox="1"/>
          <p:nvPr/>
        </p:nvSpPr>
        <p:spPr>
          <a:xfrm>
            <a:off x="888110" y="4514623"/>
            <a:ext cx="8708066" cy="584775"/>
          </a:xfrm>
          <a:prstGeom prst="rect">
            <a:avLst/>
          </a:prstGeom>
          <a:noFill/>
        </p:spPr>
        <p:txBody>
          <a:bodyPr wrap="square" rtlCol="0">
            <a:spAutoFit/>
          </a:bodyPr>
          <a:lstStyle/>
          <a:p>
            <a:r>
              <a:rPr lang="nl-NL" sz="1600" b="1" dirty="0"/>
              <a:t>Wensen</a:t>
            </a:r>
            <a:r>
              <a:rPr lang="nl-NL" sz="1600" dirty="0"/>
              <a:t>:</a:t>
            </a:r>
          </a:p>
          <a:p>
            <a:pPr marL="342900" indent="-342900">
              <a:buAutoNum type="arabicPeriod"/>
            </a:pPr>
            <a:r>
              <a:rPr lang="nl-NL" sz="1600" dirty="0"/>
              <a:t>Het vliegtuig moet er aantrekkelijk uit zien.</a:t>
            </a:r>
          </a:p>
        </p:txBody>
      </p:sp>
    </p:spTree>
    <p:extLst>
      <p:ext uri="{BB962C8B-B14F-4D97-AF65-F5344CB8AC3E}">
        <p14:creationId xmlns:p14="http://schemas.microsoft.com/office/powerpoint/2010/main" val="1743967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570114"/>
            <a:ext cx="6881550" cy="507915"/>
          </a:xfrm>
          <a:noFill/>
        </p:spPr>
        <p:txBody>
          <a:bodyPr>
            <a:noAutofit/>
          </a:bodyPr>
          <a:lstStyle/>
          <a:p>
            <a:pPr algn="l"/>
            <a:r>
              <a:rPr lang="nl-NL" sz="2800" b="1" dirty="0">
                <a:solidFill>
                  <a:srgbClr val="ED8022"/>
                </a:solidFill>
              </a:rPr>
              <a:t>Ontwerpproces:</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1078029"/>
            <a:ext cx="6660683" cy="338554"/>
          </a:xfrm>
          <a:prstGeom prst="rect">
            <a:avLst/>
          </a:prstGeom>
          <a:noFill/>
        </p:spPr>
        <p:txBody>
          <a:bodyPr wrap="square" rtlCol="0">
            <a:spAutoFit/>
          </a:bodyPr>
          <a:lstStyle/>
          <a:p>
            <a:r>
              <a:rPr lang="nl-NL" sz="1600" dirty="0"/>
              <a:t>Beschrijf hier stap voor stap  (eventueel met foto’s) jullie ontwerpproces… </a:t>
            </a:r>
          </a:p>
        </p:txBody>
      </p:sp>
    </p:spTree>
    <p:extLst>
      <p:ext uri="{BB962C8B-B14F-4D97-AF65-F5344CB8AC3E}">
        <p14:creationId xmlns:p14="http://schemas.microsoft.com/office/powerpoint/2010/main" val="419278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CEE52D9-624C-6BF1-C298-FA3F9D8F3E36}"/>
              </a:ext>
            </a:extLst>
          </p:cNvPr>
          <p:cNvSpPr txBox="1"/>
          <p:nvPr/>
        </p:nvSpPr>
        <p:spPr>
          <a:xfrm>
            <a:off x="888110" y="1078029"/>
            <a:ext cx="6660683" cy="338554"/>
          </a:xfrm>
          <a:prstGeom prst="rect">
            <a:avLst/>
          </a:prstGeom>
          <a:noFill/>
        </p:spPr>
        <p:txBody>
          <a:bodyPr wrap="square" rtlCol="0">
            <a:spAutoFit/>
          </a:bodyPr>
          <a:lstStyle/>
          <a:p>
            <a:r>
              <a:rPr lang="nl-NL" sz="1600" dirty="0"/>
              <a:t>Vervolg beschrijving ontwerpproces…</a:t>
            </a:r>
          </a:p>
        </p:txBody>
      </p:sp>
    </p:spTree>
    <p:extLst>
      <p:ext uri="{BB962C8B-B14F-4D97-AF65-F5344CB8AC3E}">
        <p14:creationId xmlns:p14="http://schemas.microsoft.com/office/powerpoint/2010/main" val="412776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ED8022"/>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4167621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2128"/>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866365"/>
          </a:xfrm>
          <a:noFill/>
        </p:spPr>
        <p:txBody>
          <a:bodyPr>
            <a:noAutofit/>
          </a:bodyPr>
          <a:lstStyle/>
          <a:p>
            <a:pPr algn="l"/>
            <a:r>
              <a:rPr lang="nl-NL" sz="4800" b="1" dirty="0">
                <a:solidFill>
                  <a:schemeClr val="bg1"/>
                </a:solidFill>
              </a:rPr>
              <a:t>Hoofdstuk 5 </a:t>
            </a:r>
          </a:p>
          <a:p>
            <a:pPr algn="l"/>
            <a:r>
              <a:rPr lang="nl-NL" sz="4800" b="1" dirty="0">
                <a:solidFill>
                  <a:schemeClr val="bg1"/>
                </a:solidFill>
              </a:rPr>
              <a:t>De </a:t>
            </a:r>
            <a:r>
              <a:rPr lang="nl-NL" sz="4800" b="1" dirty="0" err="1">
                <a:solidFill>
                  <a:schemeClr val="bg1"/>
                </a:solidFill>
              </a:rPr>
              <a:t>onderzoekscyclus</a:t>
            </a:r>
            <a:endParaRPr lang="nl-NL" sz="4800" b="1" dirty="0">
              <a:solidFill>
                <a:schemeClr val="bg1"/>
              </a:solidFill>
            </a:endParaRPr>
          </a:p>
        </p:txBody>
      </p:sp>
      <p:pic>
        <p:nvPicPr>
          <p:cNvPr id="4" name="Afbeelding 3" descr="Afbeelding met tekst, persoon, binnen&#10;&#10;Automatisch gegenereerde beschrijving">
            <a:extLst>
              <a:ext uri="{FF2B5EF4-FFF2-40B4-BE49-F238E27FC236}">
                <a16:creationId xmlns:a16="http://schemas.microsoft.com/office/drawing/2014/main" id="{6C550B87-F0C7-2E90-C3CA-A35AD230D6A6}"/>
              </a:ext>
            </a:extLst>
          </p:cNvPr>
          <p:cNvPicPr>
            <a:picLocks noChangeAspect="1"/>
          </p:cNvPicPr>
          <p:nvPr/>
        </p:nvPicPr>
        <p:blipFill rotWithShape="1">
          <a:blip r:embed="rId2"/>
          <a:srcRect l="31935" r="45182"/>
          <a:stretch/>
        </p:blipFill>
        <p:spPr>
          <a:xfrm>
            <a:off x="0" y="-1"/>
            <a:ext cx="2592730" cy="7559675"/>
          </a:xfrm>
          <a:prstGeom prst="rect">
            <a:avLst/>
          </a:prstGeom>
        </p:spPr>
      </p:pic>
      <p:pic>
        <p:nvPicPr>
          <p:cNvPr id="5" name="Afbeelding 4">
            <a:extLst>
              <a:ext uri="{FF2B5EF4-FFF2-40B4-BE49-F238E27FC236}">
                <a16:creationId xmlns:a16="http://schemas.microsoft.com/office/drawing/2014/main" id="{8ECE54DD-DEB6-2535-AAA6-D9EED750E0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0397" r="40397"/>
          <a:stretch/>
        </p:blipFill>
        <p:spPr>
          <a:xfrm>
            <a:off x="0" y="0"/>
            <a:ext cx="2592730" cy="7559675"/>
          </a:xfrm>
          <a:prstGeom prst="rect">
            <a:avLst/>
          </a:prstGeom>
        </p:spPr>
      </p:pic>
    </p:spTree>
    <p:extLst>
      <p:ext uri="{BB962C8B-B14F-4D97-AF65-F5344CB8AC3E}">
        <p14:creationId xmlns:p14="http://schemas.microsoft.com/office/powerpoint/2010/main" val="371515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D62128"/>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276350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49D"/>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866365"/>
          </a:xfrm>
          <a:noFill/>
        </p:spPr>
        <p:txBody>
          <a:bodyPr>
            <a:noAutofit/>
          </a:bodyPr>
          <a:lstStyle/>
          <a:p>
            <a:pPr algn="l"/>
            <a:r>
              <a:rPr lang="nl-NL" sz="4800" b="1" dirty="0">
                <a:solidFill>
                  <a:schemeClr val="bg1"/>
                </a:solidFill>
              </a:rPr>
              <a:t>Hoofdstuk 6 </a:t>
            </a:r>
          </a:p>
          <a:p>
            <a:pPr algn="l"/>
            <a:r>
              <a:rPr lang="nl-NL" sz="4800" b="1" dirty="0">
                <a:solidFill>
                  <a:schemeClr val="bg1"/>
                </a:solidFill>
              </a:rPr>
              <a:t>Onderzoek duurzaamheid</a:t>
            </a:r>
          </a:p>
        </p:txBody>
      </p:sp>
      <p:pic>
        <p:nvPicPr>
          <p:cNvPr id="4" name="Afbeelding 3">
            <a:extLst>
              <a:ext uri="{FF2B5EF4-FFF2-40B4-BE49-F238E27FC236}">
                <a16:creationId xmlns:a16="http://schemas.microsoft.com/office/drawing/2014/main" id="{6C550B87-F0C7-2E90-C3CA-A35AD230D6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8568" r="38568"/>
          <a:stretch/>
        </p:blipFill>
        <p:spPr>
          <a:xfrm>
            <a:off x="0" y="-1"/>
            <a:ext cx="2592730" cy="7559675"/>
          </a:xfrm>
          <a:prstGeom prst="rect">
            <a:avLst/>
          </a:prstGeom>
        </p:spPr>
      </p:pic>
    </p:spTree>
    <p:extLst>
      <p:ext uri="{BB962C8B-B14F-4D97-AF65-F5344CB8AC3E}">
        <p14:creationId xmlns:p14="http://schemas.microsoft.com/office/powerpoint/2010/main" val="2073352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570114"/>
            <a:ext cx="6881550" cy="507915"/>
          </a:xfrm>
          <a:noFill/>
        </p:spPr>
        <p:txBody>
          <a:bodyPr>
            <a:noAutofit/>
          </a:bodyPr>
          <a:lstStyle/>
          <a:p>
            <a:pPr algn="l"/>
            <a:r>
              <a:rPr lang="nl-NL" sz="2800" b="1" dirty="0">
                <a:solidFill>
                  <a:srgbClr val="00749D"/>
                </a:solidFill>
              </a:rPr>
              <a:t>Onderzoeksplan</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1876344"/>
            <a:ext cx="6660683" cy="338554"/>
          </a:xfrm>
          <a:prstGeom prst="rect">
            <a:avLst/>
          </a:prstGeom>
          <a:noFill/>
        </p:spPr>
        <p:txBody>
          <a:bodyPr wrap="square" rtlCol="0">
            <a:spAutoFit/>
          </a:bodyPr>
          <a:lstStyle/>
          <a:p>
            <a:r>
              <a:rPr lang="nl-NL" sz="1600" dirty="0"/>
              <a:t>Vul in… </a:t>
            </a:r>
          </a:p>
        </p:txBody>
      </p:sp>
      <p:sp>
        <p:nvSpPr>
          <p:cNvPr id="4" name="Rechthoek 3">
            <a:extLst>
              <a:ext uri="{FF2B5EF4-FFF2-40B4-BE49-F238E27FC236}">
                <a16:creationId xmlns:a16="http://schemas.microsoft.com/office/drawing/2014/main" id="{488F88F7-6A8F-1E1F-F4EA-4B8AFA63CF6B}"/>
              </a:ext>
            </a:extLst>
          </p:cNvPr>
          <p:cNvSpPr/>
          <p:nvPr/>
        </p:nvSpPr>
        <p:spPr>
          <a:xfrm>
            <a:off x="888110" y="1507012"/>
            <a:ext cx="5343525" cy="369332"/>
          </a:xfrm>
          <a:prstGeom prst="rect">
            <a:avLst/>
          </a:prstGeom>
        </p:spPr>
        <p:txBody>
          <a:bodyPr>
            <a:spAutoFit/>
          </a:bodyPr>
          <a:lstStyle/>
          <a:p>
            <a:r>
              <a:rPr lang="nl-NL" b="1" dirty="0">
                <a:solidFill>
                  <a:srgbClr val="00749D"/>
                </a:solidFill>
                <a:latin typeface="dinregular"/>
              </a:rPr>
              <a:t>Doel onderzoek</a:t>
            </a:r>
            <a:endParaRPr lang="nl-NL" b="1" dirty="0">
              <a:solidFill>
                <a:srgbClr val="00749D"/>
              </a:solidFill>
            </a:endParaRPr>
          </a:p>
        </p:txBody>
      </p:sp>
      <p:sp>
        <p:nvSpPr>
          <p:cNvPr id="5" name="Tekstvak 4">
            <a:extLst>
              <a:ext uri="{FF2B5EF4-FFF2-40B4-BE49-F238E27FC236}">
                <a16:creationId xmlns:a16="http://schemas.microsoft.com/office/drawing/2014/main" id="{9D48B288-BBA3-6B68-4CC8-90980343AB5F}"/>
              </a:ext>
            </a:extLst>
          </p:cNvPr>
          <p:cNvSpPr txBox="1"/>
          <p:nvPr/>
        </p:nvSpPr>
        <p:spPr>
          <a:xfrm>
            <a:off x="888110" y="4993325"/>
            <a:ext cx="6660683" cy="338554"/>
          </a:xfrm>
          <a:prstGeom prst="rect">
            <a:avLst/>
          </a:prstGeom>
          <a:noFill/>
        </p:spPr>
        <p:txBody>
          <a:bodyPr wrap="square" rtlCol="0">
            <a:spAutoFit/>
          </a:bodyPr>
          <a:lstStyle/>
          <a:p>
            <a:r>
              <a:rPr lang="nl-NL" sz="1600" dirty="0"/>
              <a:t>Vul in… </a:t>
            </a:r>
          </a:p>
        </p:txBody>
      </p:sp>
      <p:sp>
        <p:nvSpPr>
          <p:cNvPr id="6" name="Rechthoek 5">
            <a:extLst>
              <a:ext uri="{FF2B5EF4-FFF2-40B4-BE49-F238E27FC236}">
                <a16:creationId xmlns:a16="http://schemas.microsoft.com/office/drawing/2014/main" id="{C75AE3AF-152A-4275-A54D-6480E1CEC374}"/>
              </a:ext>
            </a:extLst>
          </p:cNvPr>
          <p:cNvSpPr/>
          <p:nvPr/>
        </p:nvSpPr>
        <p:spPr>
          <a:xfrm>
            <a:off x="888110" y="4623993"/>
            <a:ext cx="5343525" cy="369332"/>
          </a:xfrm>
          <a:prstGeom prst="rect">
            <a:avLst/>
          </a:prstGeom>
        </p:spPr>
        <p:txBody>
          <a:bodyPr>
            <a:spAutoFit/>
          </a:bodyPr>
          <a:lstStyle/>
          <a:p>
            <a:r>
              <a:rPr lang="nl-NL" b="1" dirty="0">
                <a:solidFill>
                  <a:srgbClr val="00749D"/>
                </a:solidFill>
                <a:latin typeface="dinregular"/>
              </a:rPr>
              <a:t>Achtergrondinformatie</a:t>
            </a:r>
            <a:endParaRPr lang="nl-NL" b="1" dirty="0">
              <a:solidFill>
                <a:srgbClr val="00749D"/>
              </a:solidFill>
            </a:endParaRPr>
          </a:p>
        </p:txBody>
      </p:sp>
    </p:spTree>
    <p:extLst>
      <p:ext uri="{BB962C8B-B14F-4D97-AF65-F5344CB8AC3E}">
        <p14:creationId xmlns:p14="http://schemas.microsoft.com/office/powerpoint/2010/main" val="3365016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CEE52D9-624C-6BF1-C298-FA3F9D8F3E36}"/>
              </a:ext>
            </a:extLst>
          </p:cNvPr>
          <p:cNvSpPr txBox="1"/>
          <p:nvPr/>
        </p:nvSpPr>
        <p:spPr>
          <a:xfrm>
            <a:off x="888110" y="990820"/>
            <a:ext cx="6660683" cy="338554"/>
          </a:xfrm>
          <a:prstGeom prst="rect">
            <a:avLst/>
          </a:prstGeom>
          <a:noFill/>
        </p:spPr>
        <p:txBody>
          <a:bodyPr wrap="square" rtlCol="0">
            <a:spAutoFit/>
          </a:bodyPr>
          <a:lstStyle/>
          <a:p>
            <a:r>
              <a:rPr lang="nl-NL" sz="1600" dirty="0"/>
              <a:t>Vul in… </a:t>
            </a:r>
          </a:p>
        </p:txBody>
      </p:sp>
      <p:sp>
        <p:nvSpPr>
          <p:cNvPr id="4" name="Rechthoek 3">
            <a:extLst>
              <a:ext uri="{FF2B5EF4-FFF2-40B4-BE49-F238E27FC236}">
                <a16:creationId xmlns:a16="http://schemas.microsoft.com/office/drawing/2014/main" id="{488F88F7-6A8F-1E1F-F4EA-4B8AFA63CF6B}"/>
              </a:ext>
            </a:extLst>
          </p:cNvPr>
          <p:cNvSpPr/>
          <p:nvPr/>
        </p:nvSpPr>
        <p:spPr>
          <a:xfrm>
            <a:off x="888110" y="621488"/>
            <a:ext cx="5343525" cy="369332"/>
          </a:xfrm>
          <a:prstGeom prst="rect">
            <a:avLst/>
          </a:prstGeom>
        </p:spPr>
        <p:txBody>
          <a:bodyPr>
            <a:spAutoFit/>
          </a:bodyPr>
          <a:lstStyle/>
          <a:p>
            <a:r>
              <a:rPr lang="nl-NL" b="1" dirty="0">
                <a:solidFill>
                  <a:srgbClr val="00749D"/>
                </a:solidFill>
                <a:latin typeface="dinregular"/>
              </a:rPr>
              <a:t>Probleem-, vraag- en doelstelling</a:t>
            </a:r>
            <a:endParaRPr lang="nl-NL" b="1" dirty="0">
              <a:solidFill>
                <a:srgbClr val="00749D"/>
              </a:solidFill>
            </a:endParaRPr>
          </a:p>
        </p:txBody>
      </p:sp>
      <p:sp>
        <p:nvSpPr>
          <p:cNvPr id="5" name="Tekstvak 4">
            <a:extLst>
              <a:ext uri="{FF2B5EF4-FFF2-40B4-BE49-F238E27FC236}">
                <a16:creationId xmlns:a16="http://schemas.microsoft.com/office/drawing/2014/main" id="{9D48B288-BBA3-6B68-4CC8-90980343AB5F}"/>
              </a:ext>
            </a:extLst>
          </p:cNvPr>
          <p:cNvSpPr txBox="1"/>
          <p:nvPr/>
        </p:nvSpPr>
        <p:spPr>
          <a:xfrm>
            <a:off x="888110" y="4367683"/>
            <a:ext cx="6660683" cy="338554"/>
          </a:xfrm>
          <a:prstGeom prst="rect">
            <a:avLst/>
          </a:prstGeom>
          <a:noFill/>
        </p:spPr>
        <p:txBody>
          <a:bodyPr wrap="square" rtlCol="0">
            <a:spAutoFit/>
          </a:bodyPr>
          <a:lstStyle/>
          <a:p>
            <a:r>
              <a:rPr lang="nl-NL" sz="1600" dirty="0"/>
              <a:t>Vul in… </a:t>
            </a:r>
          </a:p>
        </p:txBody>
      </p:sp>
      <p:sp>
        <p:nvSpPr>
          <p:cNvPr id="6" name="Rechthoek 5">
            <a:extLst>
              <a:ext uri="{FF2B5EF4-FFF2-40B4-BE49-F238E27FC236}">
                <a16:creationId xmlns:a16="http://schemas.microsoft.com/office/drawing/2014/main" id="{C75AE3AF-152A-4275-A54D-6480E1CEC374}"/>
              </a:ext>
            </a:extLst>
          </p:cNvPr>
          <p:cNvSpPr/>
          <p:nvPr/>
        </p:nvSpPr>
        <p:spPr>
          <a:xfrm>
            <a:off x="888110" y="3998351"/>
            <a:ext cx="5343525" cy="369332"/>
          </a:xfrm>
          <a:prstGeom prst="rect">
            <a:avLst/>
          </a:prstGeom>
        </p:spPr>
        <p:txBody>
          <a:bodyPr>
            <a:spAutoFit/>
          </a:bodyPr>
          <a:lstStyle/>
          <a:p>
            <a:r>
              <a:rPr lang="nl-NL" b="1" dirty="0">
                <a:solidFill>
                  <a:srgbClr val="00749D"/>
                </a:solidFill>
                <a:latin typeface="dinregular"/>
              </a:rPr>
              <a:t>Stappenplan uitvoering</a:t>
            </a:r>
            <a:endParaRPr lang="nl-NL" b="1" dirty="0">
              <a:solidFill>
                <a:srgbClr val="00749D"/>
              </a:solidFill>
            </a:endParaRPr>
          </a:p>
        </p:txBody>
      </p:sp>
    </p:spTree>
    <p:extLst>
      <p:ext uri="{BB962C8B-B14F-4D97-AF65-F5344CB8AC3E}">
        <p14:creationId xmlns:p14="http://schemas.microsoft.com/office/powerpoint/2010/main" val="1554823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580101" y="579741"/>
            <a:ext cx="6881550" cy="507915"/>
          </a:xfrm>
          <a:noFill/>
        </p:spPr>
        <p:txBody>
          <a:bodyPr>
            <a:noAutofit/>
          </a:bodyPr>
          <a:lstStyle/>
          <a:p>
            <a:pPr algn="l"/>
            <a:r>
              <a:rPr lang="nl-NL" sz="2800" b="1" dirty="0">
                <a:solidFill>
                  <a:srgbClr val="00749D"/>
                </a:solidFill>
              </a:rPr>
              <a:t>Opdracht:</a:t>
            </a:r>
          </a:p>
        </p:txBody>
      </p:sp>
      <p:sp>
        <p:nvSpPr>
          <p:cNvPr id="2" name="Tekstvak 1">
            <a:extLst>
              <a:ext uri="{FF2B5EF4-FFF2-40B4-BE49-F238E27FC236}">
                <a16:creationId xmlns:a16="http://schemas.microsoft.com/office/drawing/2014/main" id="{CCEE52D9-624C-6BF1-C298-FA3F9D8F3E36}"/>
              </a:ext>
            </a:extLst>
          </p:cNvPr>
          <p:cNvSpPr txBox="1"/>
          <p:nvPr/>
        </p:nvSpPr>
        <p:spPr>
          <a:xfrm>
            <a:off x="580101" y="1164658"/>
            <a:ext cx="9122163" cy="830997"/>
          </a:xfrm>
          <a:prstGeom prst="rect">
            <a:avLst/>
          </a:prstGeom>
          <a:noFill/>
        </p:spPr>
        <p:txBody>
          <a:bodyPr wrap="square" rtlCol="0">
            <a:spAutoFit/>
          </a:bodyPr>
          <a:lstStyle/>
          <a:p>
            <a:r>
              <a:rPr lang="nl-NL" sz="1600" b="1" dirty="0"/>
              <a:t>Als jij zelf een een oplossing moet bedenken voor een probleem, of als je zelf onderzoek doet, bijvoorbeeld voor een opdracht hier op school, waar begin je dan mee? En, welke stappen doorloop je om de opdracht tot een goed einde te brengen? Noteer ze hieronder:</a:t>
            </a:r>
          </a:p>
        </p:txBody>
      </p:sp>
      <p:sp>
        <p:nvSpPr>
          <p:cNvPr id="4" name="Tekstvak 3">
            <a:extLst>
              <a:ext uri="{FF2B5EF4-FFF2-40B4-BE49-F238E27FC236}">
                <a16:creationId xmlns:a16="http://schemas.microsoft.com/office/drawing/2014/main" id="{B68E2658-47EE-DCB5-1FD5-B9CE903E1E86}"/>
              </a:ext>
            </a:extLst>
          </p:cNvPr>
          <p:cNvSpPr txBox="1"/>
          <p:nvPr/>
        </p:nvSpPr>
        <p:spPr>
          <a:xfrm>
            <a:off x="580101" y="2072657"/>
            <a:ext cx="9803702" cy="338554"/>
          </a:xfrm>
          <a:prstGeom prst="rect">
            <a:avLst/>
          </a:prstGeom>
          <a:noFill/>
        </p:spPr>
        <p:txBody>
          <a:bodyPr wrap="square" rtlCol="0">
            <a:spAutoFit/>
          </a:bodyPr>
          <a:lstStyle/>
          <a:p>
            <a:r>
              <a:rPr lang="nl-NL" sz="1600" dirty="0"/>
              <a:t>Noteer hier je antwoord…</a:t>
            </a:r>
          </a:p>
        </p:txBody>
      </p:sp>
    </p:spTree>
    <p:extLst>
      <p:ext uri="{BB962C8B-B14F-4D97-AF65-F5344CB8AC3E}">
        <p14:creationId xmlns:p14="http://schemas.microsoft.com/office/powerpoint/2010/main" val="2049956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CEE52D9-624C-6BF1-C298-FA3F9D8F3E36}"/>
              </a:ext>
            </a:extLst>
          </p:cNvPr>
          <p:cNvSpPr txBox="1"/>
          <p:nvPr/>
        </p:nvSpPr>
        <p:spPr>
          <a:xfrm>
            <a:off x="888110" y="990820"/>
            <a:ext cx="6660683" cy="338554"/>
          </a:xfrm>
          <a:prstGeom prst="rect">
            <a:avLst/>
          </a:prstGeom>
          <a:noFill/>
        </p:spPr>
        <p:txBody>
          <a:bodyPr wrap="square" rtlCol="0">
            <a:spAutoFit/>
          </a:bodyPr>
          <a:lstStyle/>
          <a:p>
            <a:r>
              <a:rPr lang="nl-NL" sz="1600" dirty="0"/>
              <a:t>Vul in… </a:t>
            </a:r>
          </a:p>
        </p:txBody>
      </p:sp>
      <p:sp>
        <p:nvSpPr>
          <p:cNvPr id="4" name="Rechthoek 3">
            <a:extLst>
              <a:ext uri="{FF2B5EF4-FFF2-40B4-BE49-F238E27FC236}">
                <a16:creationId xmlns:a16="http://schemas.microsoft.com/office/drawing/2014/main" id="{488F88F7-6A8F-1E1F-F4EA-4B8AFA63CF6B}"/>
              </a:ext>
            </a:extLst>
          </p:cNvPr>
          <p:cNvSpPr/>
          <p:nvPr/>
        </p:nvSpPr>
        <p:spPr>
          <a:xfrm>
            <a:off x="888110" y="621488"/>
            <a:ext cx="5343525" cy="369332"/>
          </a:xfrm>
          <a:prstGeom prst="rect">
            <a:avLst/>
          </a:prstGeom>
        </p:spPr>
        <p:txBody>
          <a:bodyPr>
            <a:spAutoFit/>
          </a:bodyPr>
          <a:lstStyle/>
          <a:p>
            <a:r>
              <a:rPr lang="nl-NL" b="1" dirty="0">
                <a:solidFill>
                  <a:srgbClr val="00749D"/>
                </a:solidFill>
                <a:latin typeface="dinregular"/>
              </a:rPr>
              <a:t>Bronnen</a:t>
            </a:r>
            <a:endParaRPr lang="nl-NL" b="1" dirty="0">
              <a:solidFill>
                <a:srgbClr val="00749D"/>
              </a:solidFill>
            </a:endParaRPr>
          </a:p>
        </p:txBody>
      </p:sp>
    </p:spTree>
    <p:extLst>
      <p:ext uri="{BB962C8B-B14F-4D97-AF65-F5344CB8AC3E}">
        <p14:creationId xmlns:p14="http://schemas.microsoft.com/office/powerpoint/2010/main" val="2948396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570114"/>
            <a:ext cx="6881550" cy="507915"/>
          </a:xfrm>
          <a:noFill/>
        </p:spPr>
        <p:txBody>
          <a:bodyPr>
            <a:noAutofit/>
          </a:bodyPr>
          <a:lstStyle/>
          <a:p>
            <a:pPr algn="l"/>
            <a:r>
              <a:rPr lang="nl-NL" sz="2800" b="1" dirty="0">
                <a:solidFill>
                  <a:srgbClr val="00749D"/>
                </a:solidFill>
              </a:rPr>
              <a:t>Uitvoering onderzoek: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1078029"/>
            <a:ext cx="6660683" cy="338554"/>
          </a:xfrm>
          <a:prstGeom prst="rect">
            <a:avLst/>
          </a:prstGeom>
          <a:noFill/>
        </p:spPr>
        <p:txBody>
          <a:bodyPr wrap="square" rtlCol="0">
            <a:spAutoFit/>
          </a:bodyPr>
          <a:lstStyle/>
          <a:p>
            <a:r>
              <a:rPr lang="nl-NL" sz="1600" dirty="0"/>
              <a:t>Beschrijf hier stap voor stap hoe jullie het onderzoek hebben uitgevoerd… </a:t>
            </a:r>
          </a:p>
        </p:txBody>
      </p:sp>
    </p:spTree>
    <p:extLst>
      <p:ext uri="{BB962C8B-B14F-4D97-AF65-F5344CB8AC3E}">
        <p14:creationId xmlns:p14="http://schemas.microsoft.com/office/powerpoint/2010/main" val="505285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CEE52D9-624C-6BF1-C298-FA3F9D8F3E36}"/>
              </a:ext>
            </a:extLst>
          </p:cNvPr>
          <p:cNvSpPr txBox="1"/>
          <p:nvPr/>
        </p:nvSpPr>
        <p:spPr>
          <a:xfrm>
            <a:off x="888110" y="1078029"/>
            <a:ext cx="6660683" cy="338554"/>
          </a:xfrm>
          <a:prstGeom prst="rect">
            <a:avLst/>
          </a:prstGeom>
          <a:noFill/>
        </p:spPr>
        <p:txBody>
          <a:bodyPr wrap="square" rtlCol="0">
            <a:spAutoFit/>
          </a:bodyPr>
          <a:lstStyle/>
          <a:p>
            <a:r>
              <a:rPr lang="nl-NL" sz="1600" dirty="0"/>
              <a:t>Vervolg onderzoek…</a:t>
            </a:r>
          </a:p>
        </p:txBody>
      </p:sp>
    </p:spTree>
    <p:extLst>
      <p:ext uri="{BB962C8B-B14F-4D97-AF65-F5344CB8AC3E}">
        <p14:creationId xmlns:p14="http://schemas.microsoft.com/office/powerpoint/2010/main" val="3357175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570114"/>
            <a:ext cx="6881550" cy="507915"/>
          </a:xfrm>
          <a:noFill/>
        </p:spPr>
        <p:txBody>
          <a:bodyPr>
            <a:noAutofit/>
          </a:bodyPr>
          <a:lstStyle/>
          <a:p>
            <a:pPr algn="l"/>
            <a:r>
              <a:rPr lang="nl-NL" sz="2800" b="1" dirty="0">
                <a:solidFill>
                  <a:srgbClr val="00749D"/>
                </a:solidFill>
              </a:rPr>
              <a:t>Conclusies:</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1078029"/>
            <a:ext cx="6660683" cy="338554"/>
          </a:xfrm>
          <a:prstGeom prst="rect">
            <a:avLst/>
          </a:prstGeom>
          <a:noFill/>
        </p:spPr>
        <p:txBody>
          <a:bodyPr wrap="square" rtlCol="0">
            <a:spAutoFit/>
          </a:bodyPr>
          <a:lstStyle/>
          <a:p>
            <a:r>
              <a:rPr lang="nl-NL" sz="1600" dirty="0"/>
              <a:t>Noteer hier jullie conclusies… </a:t>
            </a:r>
          </a:p>
        </p:txBody>
      </p:sp>
    </p:spTree>
    <p:extLst>
      <p:ext uri="{BB962C8B-B14F-4D97-AF65-F5344CB8AC3E}">
        <p14:creationId xmlns:p14="http://schemas.microsoft.com/office/powerpoint/2010/main" val="1100208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570114"/>
            <a:ext cx="6881550" cy="507915"/>
          </a:xfrm>
          <a:noFill/>
        </p:spPr>
        <p:txBody>
          <a:bodyPr>
            <a:noAutofit/>
          </a:bodyPr>
          <a:lstStyle/>
          <a:p>
            <a:pPr algn="l"/>
            <a:r>
              <a:rPr lang="nl-NL" sz="2800" b="1" dirty="0">
                <a:solidFill>
                  <a:srgbClr val="00749D"/>
                </a:solidFill>
              </a:rPr>
              <a:t>Lijst van verbeteringen:</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1078029"/>
            <a:ext cx="6660683" cy="338554"/>
          </a:xfrm>
          <a:prstGeom prst="rect">
            <a:avLst/>
          </a:prstGeom>
          <a:noFill/>
        </p:spPr>
        <p:txBody>
          <a:bodyPr wrap="square" rtlCol="0">
            <a:spAutoFit/>
          </a:bodyPr>
          <a:lstStyle/>
          <a:p>
            <a:r>
              <a:rPr lang="nl-NL" sz="1600" dirty="0"/>
              <a:t>Noteer hier minimaal 8 verbeteringen… </a:t>
            </a:r>
          </a:p>
        </p:txBody>
      </p:sp>
    </p:spTree>
    <p:extLst>
      <p:ext uri="{BB962C8B-B14F-4D97-AF65-F5344CB8AC3E}">
        <p14:creationId xmlns:p14="http://schemas.microsoft.com/office/powerpoint/2010/main" val="2972706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00749D"/>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3200059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8A53D"/>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866365"/>
          </a:xfrm>
          <a:noFill/>
        </p:spPr>
        <p:txBody>
          <a:bodyPr>
            <a:noAutofit/>
          </a:bodyPr>
          <a:lstStyle/>
          <a:p>
            <a:pPr algn="l"/>
            <a:r>
              <a:rPr lang="nl-NL" sz="4800" b="1" dirty="0">
                <a:solidFill>
                  <a:schemeClr val="bg1"/>
                </a:solidFill>
              </a:rPr>
              <a:t>Eindopdracht</a:t>
            </a:r>
          </a:p>
        </p:txBody>
      </p:sp>
      <p:pic>
        <p:nvPicPr>
          <p:cNvPr id="4" name="Afbeelding 3">
            <a:extLst>
              <a:ext uri="{FF2B5EF4-FFF2-40B4-BE49-F238E27FC236}">
                <a16:creationId xmlns:a16="http://schemas.microsoft.com/office/drawing/2014/main" id="{6C550B87-F0C7-2E90-C3CA-A35AD230D6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0397" r="40397"/>
          <a:stretch/>
        </p:blipFill>
        <p:spPr>
          <a:xfrm>
            <a:off x="0" y="-1"/>
            <a:ext cx="2592730" cy="7559675"/>
          </a:xfrm>
          <a:prstGeom prst="rect">
            <a:avLst/>
          </a:prstGeom>
        </p:spPr>
      </p:pic>
    </p:spTree>
    <p:extLst>
      <p:ext uri="{BB962C8B-B14F-4D97-AF65-F5344CB8AC3E}">
        <p14:creationId xmlns:p14="http://schemas.microsoft.com/office/powerpoint/2010/main" val="2248406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88A53D"/>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291504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580101" y="579741"/>
            <a:ext cx="6881550" cy="507915"/>
          </a:xfrm>
          <a:noFill/>
        </p:spPr>
        <p:txBody>
          <a:bodyPr>
            <a:noAutofit/>
          </a:bodyPr>
          <a:lstStyle/>
          <a:p>
            <a:pPr algn="l"/>
            <a:r>
              <a:rPr lang="nl-NL" sz="2800" b="1" dirty="0">
                <a:solidFill>
                  <a:srgbClr val="00749D"/>
                </a:solidFill>
              </a:rPr>
              <a:t>Beantwoord de volgende vragen:</a:t>
            </a:r>
          </a:p>
        </p:txBody>
      </p:sp>
      <p:sp>
        <p:nvSpPr>
          <p:cNvPr id="2" name="Tekstvak 1">
            <a:extLst>
              <a:ext uri="{FF2B5EF4-FFF2-40B4-BE49-F238E27FC236}">
                <a16:creationId xmlns:a16="http://schemas.microsoft.com/office/drawing/2014/main" id="{CCEE52D9-624C-6BF1-C298-FA3F9D8F3E36}"/>
              </a:ext>
            </a:extLst>
          </p:cNvPr>
          <p:cNvSpPr txBox="1"/>
          <p:nvPr/>
        </p:nvSpPr>
        <p:spPr>
          <a:xfrm>
            <a:off x="580102" y="1164658"/>
            <a:ext cx="5955452" cy="338554"/>
          </a:xfrm>
          <a:prstGeom prst="rect">
            <a:avLst/>
          </a:prstGeom>
          <a:noFill/>
        </p:spPr>
        <p:txBody>
          <a:bodyPr wrap="square" rtlCol="0">
            <a:spAutoFit/>
          </a:bodyPr>
          <a:lstStyle/>
          <a:p>
            <a:r>
              <a:rPr lang="nl-NL" sz="1600" b="1" dirty="0"/>
              <a:t>1. Kun je kort omschrijven wat innovatie precies is?</a:t>
            </a:r>
          </a:p>
        </p:txBody>
      </p:sp>
      <p:sp>
        <p:nvSpPr>
          <p:cNvPr id="4" name="Tekstvak 3">
            <a:extLst>
              <a:ext uri="{FF2B5EF4-FFF2-40B4-BE49-F238E27FC236}">
                <a16:creationId xmlns:a16="http://schemas.microsoft.com/office/drawing/2014/main" id="{B68E2658-47EE-DCB5-1FD5-B9CE903E1E86}"/>
              </a:ext>
            </a:extLst>
          </p:cNvPr>
          <p:cNvSpPr txBox="1"/>
          <p:nvPr/>
        </p:nvSpPr>
        <p:spPr>
          <a:xfrm>
            <a:off x="580102" y="1580214"/>
            <a:ext cx="9803702" cy="338554"/>
          </a:xfrm>
          <a:prstGeom prst="rect">
            <a:avLst/>
          </a:prstGeom>
          <a:noFill/>
        </p:spPr>
        <p:txBody>
          <a:bodyPr wrap="square" rtlCol="0">
            <a:spAutoFit/>
          </a:bodyPr>
          <a:lstStyle/>
          <a:p>
            <a:r>
              <a:rPr lang="nl-NL" sz="1600" dirty="0"/>
              <a:t>Noteer hier je antwoord…</a:t>
            </a:r>
          </a:p>
        </p:txBody>
      </p:sp>
      <p:sp>
        <p:nvSpPr>
          <p:cNvPr id="5" name="Tekstvak 4">
            <a:extLst>
              <a:ext uri="{FF2B5EF4-FFF2-40B4-BE49-F238E27FC236}">
                <a16:creationId xmlns:a16="http://schemas.microsoft.com/office/drawing/2014/main" id="{3FE76C02-179E-962E-CC92-64F8B785BF05}"/>
              </a:ext>
            </a:extLst>
          </p:cNvPr>
          <p:cNvSpPr txBox="1"/>
          <p:nvPr/>
        </p:nvSpPr>
        <p:spPr>
          <a:xfrm>
            <a:off x="580102" y="3064229"/>
            <a:ext cx="9803702" cy="338554"/>
          </a:xfrm>
          <a:prstGeom prst="rect">
            <a:avLst/>
          </a:prstGeom>
          <a:noFill/>
        </p:spPr>
        <p:txBody>
          <a:bodyPr wrap="square" rtlCol="0">
            <a:spAutoFit/>
          </a:bodyPr>
          <a:lstStyle/>
          <a:p>
            <a:r>
              <a:rPr lang="nl-NL" sz="1600" b="1" dirty="0"/>
              <a:t>2. Kun je omschrijven waarom is het verstandig een stappenplan te gebruiken bij het ontwerpen of onderzoeken?</a:t>
            </a:r>
          </a:p>
        </p:txBody>
      </p:sp>
      <p:sp>
        <p:nvSpPr>
          <p:cNvPr id="6" name="Tekstvak 5">
            <a:extLst>
              <a:ext uri="{FF2B5EF4-FFF2-40B4-BE49-F238E27FC236}">
                <a16:creationId xmlns:a16="http://schemas.microsoft.com/office/drawing/2014/main" id="{C7C7EC5E-98D7-7842-94C1-E7E7B5E9AAF1}"/>
              </a:ext>
            </a:extLst>
          </p:cNvPr>
          <p:cNvSpPr txBox="1"/>
          <p:nvPr/>
        </p:nvSpPr>
        <p:spPr>
          <a:xfrm>
            <a:off x="580102" y="3479785"/>
            <a:ext cx="5955452" cy="338554"/>
          </a:xfrm>
          <a:prstGeom prst="rect">
            <a:avLst/>
          </a:prstGeom>
          <a:noFill/>
        </p:spPr>
        <p:txBody>
          <a:bodyPr wrap="square" rtlCol="0">
            <a:spAutoFit/>
          </a:bodyPr>
          <a:lstStyle/>
          <a:p>
            <a:r>
              <a:rPr lang="nl-NL" sz="1600" dirty="0"/>
              <a:t>Noteer hier je antwoord…</a:t>
            </a:r>
          </a:p>
        </p:txBody>
      </p:sp>
      <p:sp>
        <p:nvSpPr>
          <p:cNvPr id="7" name="Tekstvak 6">
            <a:extLst>
              <a:ext uri="{FF2B5EF4-FFF2-40B4-BE49-F238E27FC236}">
                <a16:creationId xmlns:a16="http://schemas.microsoft.com/office/drawing/2014/main" id="{EB0FBFC2-33DD-57FC-AB80-DFF9F1E84781}"/>
              </a:ext>
            </a:extLst>
          </p:cNvPr>
          <p:cNvSpPr txBox="1"/>
          <p:nvPr/>
        </p:nvSpPr>
        <p:spPr>
          <a:xfrm>
            <a:off x="580100" y="5147913"/>
            <a:ext cx="9718931" cy="338554"/>
          </a:xfrm>
          <a:prstGeom prst="rect">
            <a:avLst/>
          </a:prstGeom>
          <a:noFill/>
        </p:spPr>
        <p:txBody>
          <a:bodyPr wrap="square" rtlCol="0">
            <a:spAutoFit/>
          </a:bodyPr>
          <a:lstStyle/>
          <a:p>
            <a:r>
              <a:rPr lang="nl-NL" sz="1600" b="1" dirty="0"/>
              <a:t>3. Wanneer gebruik je de </a:t>
            </a:r>
            <a:r>
              <a:rPr lang="nl-NL" sz="1600" b="1" dirty="0" err="1"/>
              <a:t>onderzoekscyclus</a:t>
            </a:r>
            <a:r>
              <a:rPr lang="nl-NL" sz="1600" b="1" dirty="0"/>
              <a:t>? En wanneer de ontwerpcyclus? Beschrijf het in je eigen woorden.</a:t>
            </a:r>
          </a:p>
        </p:txBody>
      </p:sp>
      <p:sp>
        <p:nvSpPr>
          <p:cNvPr id="8" name="Tekstvak 7">
            <a:extLst>
              <a:ext uri="{FF2B5EF4-FFF2-40B4-BE49-F238E27FC236}">
                <a16:creationId xmlns:a16="http://schemas.microsoft.com/office/drawing/2014/main" id="{B1F9F31A-E3EA-98D0-1D3F-3D6045DC23CD}"/>
              </a:ext>
            </a:extLst>
          </p:cNvPr>
          <p:cNvSpPr txBox="1"/>
          <p:nvPr/>
        </p:nvSpPr>
        <p:spPr>
          <a:xfrm>
            <a:off x="4483925" y="7047484"/>
            <a:ext cx="5955452" cy="307777"/>
          </a:xfrm>
          <a:prstGeom prst="rect">
            <a:avLst/>
          </a:prstGeom>
          <a:noFill/>
        </p:spPr>
        <p:txBody>
          <a:bodyPr wrap="square" rtlCol="0">
            <a:spAutoFit/>
          </a:bodyPr>
          <a:lstStyle/>
          <a:p>
            <a:pPr algn="r"/>
            <a:r>
              <a:rPr lang="nl-NL" sz="1400" i="1" dirty="0"/>
              <a:t>Ga verder op de volgende dia.</a:t>
            </a:r>
          </a:p>
        </p:txBody>
      </p:sp>
      <p:sp>
        <p:nvSpPr>
          <p:cNvPr id="9" name="Tekstvak 8">
            <a:extLst>
              <a:ext uri="{FF2B5EF4-FFF2-40B4-BE49-F238E27FC236}">
                <a16:creationId xmlns:a16="http://schemas.microsoft.com/office/drawing/2014/main" id="{EB21E2C2-3B42-197B-EF11-856271EEF73E}"/>
              </a:ext>
            </a:extLst>
          </p:cNvPr>
          <p:cNvSpPr txBox="1"/>
          <p:nvPr/>
        </p:nvSpPr>
        <p:spPr>
          <a:xfrm>
            <a:off x="580101" y="5563364"/>
            <a:ext cx="9487924" cy="338554"/>
          </a:xfrm>
          <a:prstGeom prst="rect">
            <a:avLst/>
          </a:prstGeom>
          <a:noFill/>
        </p:spPr>
        <p:txBody>
          <a:bodyPr wrap="square" rtlCol="0">
            <a:spAutoFit/>
          </a:bodyPr>
          <a:lstStyle/>
          <a:p>
            <a:r>
              <a:rPr lang="nl-NL" sz="1600" dirty="0"/>
              <a:t>Noteer hier je antwoord…</a:t>
            </a:r>
          </a:p>
        </p:txBody>
      </p:sp>
    </p:spTree>
    <p:extLst>
      <p:ext uri="{BB962C8B-B14F-4D97-AF65-F5344CB8AC3E}">
        <p14:creationId xmlns:p14="http://schemas.microsoft.com/office/powerpoint/2010/main" val="161206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CEE52D9-624C-6BF1-C298-FA3F9D8F3E36}"/>
              </a:ext>
            </a:extLst>
          </p:cNvPr>
          <p:cNvSpPr txBox="1"/>
          <p:nvPr/>
        </p:nvSpPr>
        <p:spPr>
          <a:xfrm>
            <a:off x="580102" y="1164658"/>
            <a:ext cx="8169262" cy="338554"/>
          </a:xfrm>
          <a:prstGeom prst="rect">
            <a:avLst/>
          </a:prstGeom>
          <a:noFill/>
        </p:spPr>
        <p:txBody>
          <a:bodyPr wrap="square" rtlCol="0">
            <a:spAutoFit/>
          </a:bodyPr>
          <a:lstStyle/>
          <a:p>
            <a:r>
              <a:rPr lang="nl-NL" sz="1600" b="1" dirty="0"/>
              <a:t>4. Mag je beide stappenplannen binnen 1 opdracht of project gebruiken?</a:t>
            </a:r>
          </a:p>
        </p:txBody>
      </p:sp>
      <p:sp>
        <p:nvSpPr>
          <p:cNvPr id="4" name="Tekstvak 3">
            <a:extLst>
              <a:ext uri="{FF2B5EF4-FFF2-40B4-BE49-F238E27FC236}">
                <a16:creationId xmlns:a16="http://schemas.microsoft.com/office/drawing/2014/main" id="{B68E2658-47EE-DCB5-1FD5-B9CE903E1E86}"/>
              </a:ext>
            </a:extLst>
          </p:cNvPr>
          <p:cNvSpPr txBox="1"/>
          <p:nvPr/>
        </p:nvSpPr>
        <p:spPr>
          <a:xfrm>
            <a:off x="580102" y="1580214"/>
            <a:ext cx="9803702" cy="338554"/>
          </a:xfrm>
          <a:prstGeom prst="rect">
            <a:avLst/>
          </a:prstGeom>
          <a:noFill/>
        </p:spPr>
        <p:txBody>
          <a:bodyPr wrap="square" rtlCol="0">
            <a:spAutoFit/>
          </a:bodyPr>
          <a:lstStyle/>
          <a:p>
            <a:r>
              <a:rPr lang="nl-NL" sz="1600" dirty="0"/>
              <a:t>Noteer hier je antwoord…</a:t>
            </a:r>
          </a:p>
        </p:txBody>
      </p:sp>
      <p:sp>
        <p:nvSpPr>
          <p:cNvPr id="5" name="Tekstvak 4">
            <a:extLst>
              <a:ext uri="{FF2B5EF4-FFF2-40B4-BE49-F238E27FC236}">
                <a16:creationId xmlns:a16="http://schemas.microsoft.com/office/drawing/2014/main" id="{3FE76C02-179E-962E-CC92-64F8B785BF05}"/>
              </a:ext>
            </a:extLst>
          </p:cNvPr>
          <p:cNvSpPr txBox="1"/>
          <p:nvPr/>
        </p:nvSpPr>
        <p:spPr>
          <a:xfrm>
            <a:off x="580102" y="3064229"/>
            <a:ext cx="9803702" cy="338554"/>
          </a:xfrm>
          <a:prstGeom prst="rect">
            <a:avLst/>
          </a:prstGeom>
          <a:noFill/>
        </p:spPr>
        <p:txBody>
          <a:bodyPr wrap="square" rtlCol="0">
            <a:spAutoFit/>
          </a:bodyPr>
          <a:lstStyle/>
          <a:p>
            <a:r>
              <a:rPr lang="nl-NL" sz="1600" b="1" dirty="0"/>
              <a:t>5. Mag je één, of meerdere, stappen terug in de cyclus tijdens je ontwerp- of onderzoeksproces?</a:t>
            </a:r>
          </a:p>
        </p:txBody>
      </p:sp>
      <p:sp>
        <p:nvSpPr>
          <p:cNvPr id="6" name="Tekstvak 5">
            <a:extLst>
              <a:ext uri="{FF2B5EF4-FFF2-40B4-BE49-F238E27FC236}">
                <a16:creationId xmlns:a16="http://schemas.microsoft.com/office/drawing/2014/main" id="{C7C7EC5E-98D7-7842-94C1-E7E7B5E9AAF1}"/>
              </a:ext>
            </a:extLst>
          </p:cNvPr>
          <p:cNvSpPr txBox="1"/>
          <p:nvPr/>
        </p:nvSpPr>
        <p:spPr>
          <a:xfrm>
            <a:off x="580102" y="3479785"/>
            <a:ext cx="5955452" cy="338554"/>
          </a:xfrm>
          <a:prstGeom prst="rect">
            <a:avLst/>
          </a:prstGeom>
          <a:noFill/>
        </p:spPr>
        <p:txBody>
          <a:bodyPr wrap="square" rtlCol="0">
            <a:spAutoFit/>
          </a:bodyPr>
          <a:lstStyle/>
          <a:p>
            <a:r>
              <a:rPr lang="nl-NL" sz="1600" dirty="0"/>
              <a:t>Noteer hier je antwoord…</a:t>
            </a:r>
          </a:p>
        </p:txBody>
      </p:sp>
    </p:spTree>
    <p:extLst>
      <p:ext uri="{BB962C8B-B14F-4D97-AF65-F5344CB8AC3E}">
        <p14:creationId xmlns:p14="http://schemas.microsoft.com/office/powerpoint/2010/main" val="151378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00749D"/>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1709378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8A53D"/>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1942811"/>
          </a:xfrm>
          <a:noFill/>
        </p:spPr>
        <p:txBody>
          <a:bodyPr>
            <a:noAutofit/>
          </a:bodyPr>
          <a:lstStyle/>
          <a:p>
            <a:pPr algn="l"/>
            <a:r>
              <a:rPr lang="nl-NL" sz="4800" b="1" dirty="0">
                <a:solidFill>
                  <a:schemeClr val="bg1"/>
                </a:solidFill>
              </a:rPr>
              <a:t>Hoofdstuk 1 </a:t>
            </a:r>
          </a:p>
          <a:p>
            <a:pPr algn="l"/>
            <a:r>
              <a:rPr lang="nl-NL" sz="4800" b="1" dirty="0">
                <a:solidFill>
                  <a:schemeClr val="bg1"/>
                </a:solidFill>
              </a:rPr>
              <a:t>De ontwerpcyclus</a:t>
            </a:r>
          </a:p>
        </p:txBody>
      </p:sp>
      <p:pic>
        <p:nvPicPr>
          <p:cNvPr id="5" name="Afbeelding 4">
            <a:extLst>
              <a:ext uri="{FF2B5EF4-FFF2-40B4-BE49-F238E27FC236}">
                <a16:creationId xmlns:a16="http://schemas.microsoft.com/office/drawing/2014/main" id="{E53110C3-50C2-07DB-A889-5DEC031081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0397" r="40397"/>
          <a:stretch/>
        </p:blipFill>
        <p:spPr>
          <a:xfrm>
            <a:off x="0" y="0"/>
            <a:ext cx="2592730" cy="7559675"/>
          </a:xfrm>
          <a:prstGeom prst="rect">
            <a:avLst/>
          </a:prstGeom>
        </p:spPr>
      </p:pic>
    </p:spTree>
    <p:extLst>
      <p:ext uri="{BB962C8B-B14F-4D97-AF65-F5344CB8AC3E}">
        <p14:creationId xmlns:p14="http://schemas.microsoft.com/office/powerpoint/2010/main" val="256173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888110" y="2196784"/>
            <a:ext cx="6881550" cy="507915"/>
          </a:xfrm>
          <a:noFill/>
        </p:spPr>
        <p:txBody>
          <a:bodyPr>
            <a:noAutofit/>
          </a:bodyPr>
          <a:lstStyle/>
          <a:p>
            <a:pPr algn="l"/>
            <a:r>
              <a:rPr lang="nl-NL" sz="2800" b="1" dirty="0">
                <a:solidFill>
                  <a:srgbClr val="88A53D"/>
                </a:solidFill>
              </a:rPr>
              <a:t>Samenvatting van dit hoofdstuk:</a:t>
            </a:r>
          </a:p>
        </p:txBody>
      </p:sp>
      <p:sp>
        <p:nvSpPr>
          <p:cNvPr id="2" name="Tekstvak 1">
            <a:extLst>
              <a:ext uri="{FF2B5EF4-FFF2-40B4-BE49-F238E27FC236}">
                <a16:creationId xmlns:a16="http://schemas.microsoft.com/office/drawing/2014/main" id="{CCEE52D9-624C-6BF1-C298-FA3F9D8F3E36}"/>
              </a:ext>
            </a:extLst>
          </p:cNvPr>
          <p:cNvSpPr txBox="1"/>
          <p:nvPr/>
        </p:nvSpPr>
        <p:spPr>
          <a:xfrm>
            <a:off x="888110" y="2993457"/>
            <a:ext cx="6660683" cy="338554"/>
          </a:xfrm>
          <a:prstGeom prst="rect">
            <a:avLst/>
          </a:prstGeom>
          <a:noFill/>
        </p:spPr>
        <p:txBody>
          <a:bodyPr wrap="square" rtlCol="0">
            <a:spAutoFit/>
          </a:bodyPr>
          <a:lstStyle/>
          <a:p>
            <a:r>
              <a:rPr lang="nl-NL" sz="1600" dirty="0"/>
              <a:t>Schrijf hier wat je hebt geleerd in dit hoofdstuk…</a:t>
            </a:r>
          </a:p>
        </p:txBody>
      </p:sp>
    </p:spTree>
    <p:extLst>
      <p:ext uri="{BB962C8B-B14F-4D97-AF65-F5344CB8AC3E}">
        <p14:creationId xmlns:p14="http://schemas.microsoft.com/office/powerpoint/2010/main" val="275447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72C83"/>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6CFFB5D-9462-D536-0ED6-94EBC2C828A1}"/>
              </a:ext>
            </a:extLst>
          </p:cNvPr>
          <p:cNvSpPr>
            <a:spLocks noGrp="1"/>
          </p:cNvSpPr>
          <p:nvPr>
            <p:ph type="subTitle" idx="1"/>
          </p:nvPr>
        </p:nvSpPr>
        <p:spPr>
          <a:xfrm>
            <a:off x="3246299" y="1147630"/>
            <a:ext cx="6881550" cy="866365"/>
          </a:xfrm>
          <a:noFill/>
        </p:spPr>
        <p:txBody>
          <a:bodyPr>
            <a:noAutofit/>
          </a:bodyPr>
          <a:lstStyle/>
          <a:p>
            <a:pPr algn="l"/>
            <a:r>
              <a:rPr lang="nl-NL" sz="4800" b="1" dirty="0">
                <a:solidFill>
                  <a:schemeClr val="bg1"/>
                </a:solidFill>
              </a:rPr>
              <a:t>Hoofdstuk 2  Woningtekort in Nederland</a:t>
            </a:r>
          </a:p>
        </p:txBody>
      </p:sp>
      <p:pic>
        <p:nvPicPr>
          <p:cNvPr id="4" name="Afbeelding 3">
            <a:extLst>
              <a:ext uri="{FF2B5EF4-FFF2-40B4-BE49-F238E27FC236}">
                <a16:creationId xmlns:a16="http://schemas.microsoft.com/office/drawing/2014/main" id="{6C550B87-F0C7-2E90-C3CA-A35AD230D6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8559" r="38559"/>
          <a:stretch/>
        </p:blipFill>
        <p:spPr>
          <a:xfrm>
            <a:off x="0" y="-1"/>
            <a:ext cx="2592730" cy="7559675"/>
          </a:xfrm>
          <a:prstGeom prst="rect">
            <a:avLst/>
          </a:prstGeom>
        </p:spPr>
      </p:pic>
    </p:spTree>
    <p:extLst>
      <p:ext uri="{BB962C8B-B14F-4D97-AF65-F5344CB8AC3E}">
        <p14:creationId xmlns:p14="http://schemas.microsoft.com/office/powerpoint/2010/main" val="476644698"/>
      </p:ext>
    </p:extLst>
  </p:cSld>
  <p:clrMapOvr>
    <a:masterClrMapping/>
  </p:clrMapOvr>
</p:sld>
</file>

<file path=ppt/theme/theme1.xml><?xml version="1.0" encoding="utf-8"?>
<a:theme xmlns:a="http://schemas.openxmlformats.org/drawingml/2006/main" name="Kantoorthema">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TotalTime>
  <Words>915</Words>
  <Application>Microsoft Macintosh PowerPoint</Application>
  <PresentationFormat>Aangepast</PresentationFormat>
  <Paragraphs>114</Paragraphs>
  <Slides>37</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37</vt:i4>
      </vt:variant>
    </vt:vector>
  </HeadingPairs>
  <TitlesOfParts>
    <vt:vector size="42" baseType="lpstr">
      <vt:lpstr>Arial</vt:lpstr>
      <vt:lpstr>Calibri</vt:lpstr>
      <vt:lpstr>Calibri Light</vt:lpstr>
      <vt:lpstr>dinregular</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Jeroen storm</dc:creator>
  <cp:lastModifiedBy>Jeroen storm</cp:lastModifiedBy>
  <cp:revision>8</cp:revision>
  <dcterms:created xsi:type="dcterms:W3CDTF">2022-07-06T06:27:22Z</dcterms:created>
  <dcterms:modified xsi:type="dcterms:W3CDTF">2022-07-11T08:47:20Z</dcterms:modified>
</cp:coreProperties>
</file>