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4"/>
  </p:sldMasterIdLst>
  <p:notesMasterIdLst>
    <p:notesMasterId r:id="rId24"/>
  </p:notesMasterIdLst>
  <p:sldIdLst>
    <p:sldId id="256" r:id="rId5"/>
    <p:sldId id="260" r:id="rId6"/>
    <p:sldId id="261" r:id="rId7"/>
    <p:sldId id="266" r:id="rId8"/>
    <p:sldId id="275" r:id="rId9"/>
    <p:sldId id="276" r:id="rId10"/>
    <p:sldId id="328" r:id="rId11"/>
    <p:sldId id="277" r:id="rId12"/>
    <p:sldId id="278" r:id="rId13"/>
    <p:sldId id="279" r:id="rId14"/>
    <p:sldId id="280" r:id="rId15"/>
    <p:sldId id="281" r:id="rId16"/>
    <p:sldId id="282" r:id="rId17"/>
    <p:sldId id="283" r:id="rId18"/>
    <p:sldId id="329" r:id="rId19"/>
    <p:sldId id="285" r:id="rId20"/>
    <p:sldId id="330" r:id="rId21"/>
    <p:sldId id="325" r:id="rId22"/>
    <p:sldId id="32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71f197d5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71f197d5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0e22cc809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0e22cc809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058c94246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058c94246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058c94246a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058c94246a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058c94246a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058c94246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078377a70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078377a70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1dd525016a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1dd525016a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1dd525016a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1dd525016a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058c94246a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058c94246a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6534832d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b6534832d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071f197d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071f197d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b6534832d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b6534832d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b6534832d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b6534832d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058c94246a_1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058c94246a_1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058c94246a_1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058c94246a_1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058c94246a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058c94246a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S STEAM" type="blank">
  <p:cSld name="BLANK">
    <p:spTree>
      <p:nvGrpSpPr>
        <p:cNvPr id="1" name="Shape 9"/>
        <p:cNvGrpSpPr/>
        <p:nvPr/>
      </p:nvGrpSpPr>
      <p:grpSpPr>
        <a:xfrm>
          <a:off x="0" y="0"/>
          <a:ext cx="0" cy="0"/>
          <a:chOff x="0" y="0"/>
          <a:chExt cx="0" cy="0"/>
        </a:xfrm>
      </p:grpSpPr>
      <p:sp>
        <p:nvSpPr>
          <p:cNvPr id="10" name="Google Shape;10;p2"/>
          <p:cNvSpPr txBox="1"/>
          <p:nvPr/>
        </p:nvSpPr>
        <p:spPr>
          <a:xfrm>
            <a:off x="980675" y="513425"/>
            <a:ext cx="531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00739A"/>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Microsoft JhengHei"/>
              <a:buNone/>
              <a:defRPr sz="24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6" name="Google Shape;56;p1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Microsoft JhengHei"/>
                <a:ea typeface="Microsoft JhengHei"/>
                <a:cs typeface="Microsoft JhengHei"/>
                <a:sym typeface="Microsoft JhengHe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1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Microsoft JhengHei"/>
              <a:buNone/>
              <a:defRPr sz="24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 name="Google Shape;63;p1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Microsoft JhengHei"/>
                <a:ea typeface="Microsoft JhengHei"/>
                <a:cs typeface="Microsoft JhengHei"/>
                <a:sym typeface="Microsoft JhengHe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Microsoft JhengHei"/>
                <a:ea typeface="Microsoft JhengHei"/>
                <a:cs typeface="Microsoft JhengHei"/>
                <a:sym typeface="Microsoft JhengHe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Microsoft JhengHei"/>
                <a:ea typeface="Microsoft JhengHei"/>
                <a:cs typeface="Microsoft JhengHei"/>
                <a:sym typeface="Microsoft JhengHe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6" name="Google Shape;76;p14"/>
          <p:cNvSpPr txBox="1">
            <a:spLocks noGrp="1"/>
          </p:cNvSpPr>
          <p:nvPr>
            <p:ph type="body" idx="1"/>
          </p:nvPr>
        </p:nvSpPr>
        <p:spPr>
          <a:xfrm rot="5400000">
            <a:off x="1349550" y="-447056"/>
            <a:ext cx="4359000" cy="5800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sp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keblock Innovation Space">
  <p:cSld name="Makeblock Innovation Space">
    <p:spTree>
      <p:nvGrpSpPr>
        <p:cNvPr id="1" name="Shape 8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1pPr>
            <a:lvl2pPr lvl="1"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2pPr>
            <a:lvl3pPr lvl="2"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3pPr>
            <a:lvl4pPr lvl="3"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4pPr>
            <a:lvl5pPr lvl="4"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5pPr>
            <a:lvl6pPr lvl="5"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6pPr>
            <a:lvl7pPr lvl="6"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7pPr>
            <a:lvl8pPr lvl="7"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8pPr>
            <a:lvl9pPr lvl="8"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9pPr>
          </a:lstStyle>
          <a:p>
            <a:endParaRPr/>
          </a:p>
        </p:txBody>
      </p:sp>
      <p:sp>
        <p:nvSpPr>
          <p:cNvPr id="84" name="Google Shape;84;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1pPr>
            <a:lvl2pPr lvl="1"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2pPr>
            <a:lvl3pPr lvl="2"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3pPr>
            <a:lvl4pPr lvl="3"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4pPr>
            <a:lvl5pPr lvl="4"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5pPr>
            <a:lvl6pPr lvl="5"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6pPr>
            <a:lvl7pPr lvl="6"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7pPr>
            <a:lvl8pPr lvl="7"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8pPr>
            <a:lvl9pPr lvl="8"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739A"/>
              </a:buClr>
              <a:buSzPts val="3000"/>
              <a:buFont typeface="Calibri"/>
              <a:buNone/>
              <a:defRPr sz="3000" i="0" u="none" strike="noStrike" cap="none">
                <a:solidFill>
                  <a:srgbClr val="00739A"/>
                </a:solidFill>
                <a:latin typeface="Calibri"/>
                <a:ea typeface="Calibri"/>
                <a:cs typeface="Calibri"/>
                <a:sym typeface="Calibri"/>
              </a:defRPr>
            </a:lvl1pPr>
            <a:lvl2pPr lvl="1"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2pPr>
            <a:lvl3pPr lvl="2"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3pPr>
            <a:lvl4pPr lvl="3"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4pPr>
            <a:lvl5pPr lvl="4"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5pPr>
            <a:lvl6pPr lvl="5"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6pPr>
            <a:lvl7pPr lvl="6"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7pPr>
            <a:lvl8pPr lvl="7"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8pPr>
            <a:lvl9pPr lvl="8"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9pPr>
          </a:lstStyle>
          <a:p>
            <a:endParaRPr/>
          </a:p>
        </p:txBody>
      </p:sp>
      <p:sp>
        <p:nvSpPr>
          <p:cNvPr id="13" name="Google Shape;13;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739A"/>
              </a:buClr>
              <a:buSzPts val="2100"/>
              <a:buFont typeface="Calibri"/>
              <a:buChar char="•"/>
              <a:defRPr sz="2100" i="0" u="none" strike="noStrike" cap="none">
                <a:solidFill>
                  <a:srgbClr val="00739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739A"/>
              </a:buClr>
              <a:buSzPts val="1800"/>
              <a:buFont typeface="Calibri"/>
              <a:buChar char="•"/>
              <a:defRPr sz="1800" i="0" u="none" strike="noStrike" cap="none">
                <a:solidFill>
                  <a:srgbClr val="00739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739A"/>
              </a:buClr>
              <a:buSzPts val="1500"/>
              <a:buFont typeface="Calibri"/>
              <a:buChar char="•"/>
              <a:defRPr sz="1500" i="0" u="none" strike="noStrike" cap="none">
                <a:solidFill>
                  <a:srgbClr val="00739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5pPr>
            <a:lvl6pPr marL="2743200" marR="0" lvl="5"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6pPr>
            <a:lvl7pPr marL="3200400" marR="0" lvl="6"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7pPr>
            <a:lvl8pPr marL="3657600" marR="0" lvl="7"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8pPr>
            <a:lvl9pPr marL="4114800" marR="0" lvl="8"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9pPr>
          </a:lstStyle>
          <a:p>
            <a:endParaRPr/>
          </a:p>
        </p:txBody>
      </p:sp>
      <p:sp>
        <p:nvSpPr>
          <p:cNvPr id="14" name="Google Shape;14;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1pPr>
            <a:lvl2pPr marR="0" lvl="1"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2pPr>
            <a:lvl3pPr marR="0" lvl="2"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3pPr>
            <a:lvl4pPr marR="0" lvl="3"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4pPr>
            <a:lvl5pPr marR="0" lvl="4"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5pPr>
            <a:lvl6pPr marR="0" lvl="5"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6pPr>
            <a:lvl7pPr marR="0" lvl="6"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7pPr>
            <a:lvl8pPr marR="0" lvl="7"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8pPr>
            <a:lvl9pPr marR="0" lvl="8"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9pPr>
          </a:lstStyle>
          <a:p>
            <a:endParaRPr/>
          </a:p>
        </p:txBody>
      </p:sp>
      <p:sp>
        <p:nvSpPr>
          <p:cNvPr id="15" name="Google Shape;15;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Clr>
                <a:srgbClr val="00739A"/>
              </a:buClr>
              <a:buSzPts val="1100"/>
              <a:buFont typeface="Calibri"/>
              <a:buNone/>
              <a:defRPr>
                <a:solidFill>
                  <a:srgbClr val="00739A"/>
                </a:solidFill>
              </a:defRPr>
            </a:lvl1pPr>
            <a:lvl2pPr lvl="1" algn="l" rtl="0">
              <a:spcBef>
                <a:spcPts val="0"/>
              </a:spcBef>
              <a:spcAft>
                <a:spcPts val="0"/>
              </a:spcAft>
              <a:buClr>
                <a:srgbClr val="00739A"/>
              </a:buClr>
              <a:buSzPts val="1100"/>
              <a:buFont typeface="Calibri"/>
              <a:buNone/>
              <a:defRPr>
                <a:solidFill>
                  <a:srgbClr val="00739A"/>
                </a:solidFill>
              </a:defRPr>
            </a:lvl2pPr>
            <a:lvl3pPr lvl="2" algn="l" rtl="0">
              <a:spcBef>
                <a:spcPts val="0"/>
              </a:spcBef>
              <a:spcAft>
                <a:spcPts val="0"/>
              </a:spcAft>
              <a:buClr>
                <a:srgbClr val="00739A"/>
              </a:buClr>
              <a:buSzPts val="1100"/>
              <a:buFont typeface="Calibri"/>
              <a:buNone/>
              <a:defRPr>
                <a:solidFill>
                  <a:srgbClr val="00739A"/>
                </a:solidFill>
              </a:defRPr>
            </a:lvl3pPr>
            <a:lvl4pPr lvl="3" algn="l" rtl="0">
              <a:spcBef>
                <a:spcPts val="0"/>
              </a:spcBef>
              <a:spcAft>
                <a:spcPts val="0"/>
              </a:spcAft>
              <a:buClr>
                <a:srgbClr val="00739A"/>
              </a:buClr>
              <a:buSzPts val="1100"/>
              <a:buFont typeface="Calibri"/>
              <a:buNone/>
              <a:defRPr>
                <a:solidFill>
                  <a:srgbClr val="00739A"/>
                </a:solidFill>
              </a:defRPr>
            </a:lvl4pPr>
            <a:lvl5pPr lvl="4" algn="l" rtl="0">
              <a:spcBef>
                <a:spcPts val="0"/>
              </a:spcBef>
              <a:spcAft>
                <a:spcPts val="0"/>
              </a:spcAft>
              <a:buClr>
                <a:srgbClr val="00739A"/>
              </a:buClr>
              <a:buSzPts val="1100"/>
              <a:buFont typeface="Calibri"/>
              <a:buNone/>
              <a:defRPr>
                <a:solidFill>
                  <a:srgbClr val="00739A"/>
                </a:solidFill>
              </a:defRPr>
            </a:lvl5pPr>
            <a:lvl6pPr lvl="5" algn="l" rtl="0">
              <a:spcBef>
                <a:spcPts val="0"/>
              </a:spcBef>
              <a:spcAft>
                <a:spcPts val="0"/>
              </a:spcAft>
              <a:buClr>
                <a:srgbClr val="00739A"/>
              </a:buClr>
              <a:buSzPts val="1100"/>
              <a:buFont typeface="Calibri"/>
              <a:buNone/>
              <a:defRPr>
                <a:solidFill>
                  <a:srgbClr val="00739A"/>
                </a:solidFill>
              </a:defRPr>
            </a:lvl6pPr>
            <a:lvl7pPr lvl="6" algn="l" rtl="0">
              <a:spcBef>
                <a:spcPts val="0"/>
              </a:spcBef>
              <a:spcAft>
                <a:spcPts val="0"/>
              </a:spcAft>
              <a:buClr>
                <a:srgbClr val="00739A"/>
              </a:buClr>
              <a:buSzPts val="1100"/>
              <a:buFont typeface="Calibri"/>
              <a:buNone/>
              <a:defRPr>
                <a:solidFill>
                  <a:srgbClr val="00739A"/>
                </a:solidFill>
              </a:defRPr>
            </a:lvl7pPr>
            <a:lvl8pPr lvl="7" algn="l" rtl="0">
              <a:spcBef>
                <a:spcPts val="0"/>
              </a:spcBef>
              <a:spcAft>
                <a:spcPts val="0"/>
              </a:spcAft>
              <a:buClr>
                <a:srgbClr val="00739A"/>
              </a:buClr>
              <a:buSzPts val="1100"/>
              <a:buFont typeface="Calibri"/>
              <a:buNone/>
              <a:defRPr>
                <a:solidFill>
                  <a:srgbClr val="00739A"/>
                </a:solidFill>
              </a:defRPr>
            </a:lvl8pPr>
            <a:lvl9pPr lvl="8" algn="l" rtl="0">
              <a:spcBef>
                <a:spcPts val="0"/>
              </a:spcBef>
              <a:spcAft>
                <a:spcPts val="0"/>
              </a:spcAft>
              <a:buClr>
                <a:srgbClr val="00739A"/>
              </a:buClr>
              <a:buSzPts val="1100"/>
              <a:buFont typeface="Calibri"/>
              <a:buNone/>
              <a:defRPr>
                <a:solidFill>
                  <a:srgbClr val="00739A"/>
                </a:solidFill>
              </a:defRPr>
            </a:lvl9pPr>
          </a:lstStyle>
          <a:p>
            <a:endParaRPr/>
          </a:p>
        </p:txBody>
      </p:sp>
      <p:sp>
        <p:nvSpPr>
          <p:cNvPr id="16" name="Google Shape;16;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739A"/>
                </a:solidFill>
                <a:latin typeface="Calibri"/>
                <a:ea typeface="Calibri"/>
                <a:cs typeface="Calibri"/>
                <a:sym typeface="Calibri"/>
              </a:defRPr>
            </a:lvl1pPr>
            <a:lvl2pPr marL="0" marR="0" lvl="1" indent="0" algn="l" rtl="0">
              <a:spcBef>
                <a:spcPts val="0"/>
              </a:spcBef>
              <a:buNone/>
              <a:defRPr sz="1400">
                <a:solidFill>
                  <a:srgbClr val="00739A"/>
                </a:solidFill>
                <a:latin typeface="Calibri"/>
                <a:ea typeface="Calibri"/>
                <a:cs typeface="Calibri"/>
                <a:sym typeface="Calibri"/>
              </a:defRPr>
            </a:lvl2pPr>
            <a:lvl3pPr marL="0" marR="0" lvl="2" indent="0" algn="l" rtl="0">
              <a:spcBef>
                <a:spcPts val="0"/>
              </a:spcBef>
              <a:buNone/>
              <a:defRPr sz="1400">
                <a:solidFill>
                  <a:srgbClr val="00739A"/>
                </a:solidFill>
                <a:latin typeface="Calibri"/>
                <a:ea typeface="Calibri"/>
                <a:cs typeface="Calibri"/>
                <a:sym typeface="Calibri"/>
              </a:defRPr>
            </a:lvl3pPr>
            <a:lvl4pPr marL="0" marR="0" lvl="3" indent="0" algn="l" rtl="0">
              <a:spcBef>
                <a:spcPts val="0"/>
              </a:spcBef>
              <a:buNone/>
              <a:defRPr sz="1400">
                <a:solidFill>
                  <a:srgbClr val="00739A"/>
                </a:solidFill>
                <a:latin typeface="Calibri"/>
                <a:ea typeface="Calibri"/>
                <a:cs typeface="Calibri"/>
                <a:sym typeface="Calibri"/>
              </a:defRPr>
            </a:lvl4pPr>
            <a:lvl5pPr marL="0" marR="0" lvl="4" indent="0" algn="l" rtl="0">
              <a:spcBef>
                <a:spcPts val="0"/>
              </a:spcBef>
              <a:buNone/>
              <a:defRPr sz="1400">
                <a:solidFill>
                  <a:srgbClr val="00739A"/>
                </a:solidFill>
                <a:latin typeface="Calibri"/>
                <a:ea typeface="Calibri"/>
                <a:cs typeface="Calibri"/>
                <a:sym typeface="Calibri"/>
              </a:defRPr>
            </a:lvl5pPr>
            <a:lvl6pPr marL="0" marR="0" lvl="5" indent="0" algn="l" rtl="0">
              <a:spcBef>
                <a:spcPts val="0"/>
              </a:spcBef>
              <a:buNone/>
              <a:defRPr sz="1400">
                <a:solidFill>
                  <a:srgbClr val="00739A"/>
                </a:solidFill>
                <a:latin typeface="Calibri"/>
                <a:ea typeface="Calibri"/>
                <a:cs typeface="Calibri"/>
                <a:sym typeface="Calibri"/>
              </a:defRPr>
            </a:lvl6pPr>
            <a:lvl7pPr marL="0" marR="0" lvl="6" indent="0" algn="l" rtl="0">
              <a:spcBef>
                <a:spcPts val="0"/>
              </a:spcBef>
              <a:buNone/>
              <a:defRPr sz="1400">
                <a:solidFill>
                  <a:srgbClr val="00739A"/>
                </a:solidFill>
                <a:latin typeface="Calibri"/>
                <a:ea typeface="Calibri"/>
                <a:cs typeface="Calibri"/>
                <a:sym typeface="Calibri"/>
              </a:defRPr>
            </a:lvl7pPr>
            <a:lvl8pPr marL="0" marR="0" lvl="7" indent="0" algn="l" rtl="0">
              <a:spcBef>
                <a:spcPts val="0"/>
              </a:spcBef>
              <a:buNone/>
              <a:defRPr sz="1400">
                <a:solidFill>
                  <a:srgbClr val="00739A"/>
                </a:solidFill>
                <a:latin typeface="Calibri"/>
                <a:ea typeface="Calibri"/>
                <a:cs typeface="Calibri"/>
                <a:sym typeface="Calibri"/>
              </a:defRPr>
            </a:lvl8pPr>
            <a:lvl9pPr marL="0" marR="0" lvl="8" indent="0" algn="l" rtl="0">
              <a:spcBef>
                <a:spcPts val="0"/>
              </a:spcBef>
              <a:buNone/>
              <a:defRPr sz="1400">
                <a:solidFill>
                  <a:srgbClr val="00739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和内容"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739A"/>
              </a:buClr>
              <a:buSzPts val="3300"/>
              <a:buFont typeface="Calibri"/>
              <a:buNone/>
              <a:defRPr sz="3300" i="0" u="none" strike="noStrike" cap="none">
                <a:solidFill>
                  <a:srgbClr val="00739A"/>
                </a:solidFill>
                <a:latin typeface="Calibri"/>
                <a:ea typeface="Calibri"/>
                <a:cs typeface="Calibri"/>
                <a:sym typeface="Calibri"/>
              </a:defRPr>
            </a:lvl1pPr>
            <a:lvl2pPr lvl="1"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2pPr>
            <a:lvl3pPr lvl="2"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3pPr>
            <a:lvl4pPr lvl="3"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4pPr>
            <a:lvl5pPr lvl="4"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5pPr>
            <a:lvl6pPr lvl="5"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6pPr>
            <a:lvl7pPr lvl="6"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7pPr>
            <a:lvl8pPr lvl="7"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8pPr>
            <a:lvl9pPr lvl="8"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9pPr>
          </a:lstStyle>
          <a:p>
            <a:endParaRPr/>
          </a:p>
        </p:txBody>
      </p:sp>
      <p:sp>
        <p:nvSpPr>
          <p:cNvPr id="19" name="Google Shape;19;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739A"/>
              </a:buClr>
              <a:buSzPts val="2100"/>
              <a:buFont typeface="Calibri"/>
              <a:buChar char="•"/>
              <a:defRPr sz="2100" i="0" u="none" strike="noStrike" cap="none">
                <a:solidFill>
                  <a:srgbClr val="00739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739A"/>
              </a:buClr>
              <a:buSzPts val="1800"/>
              <a:buFont typeface="Calibri"/>
              <a:buChar char="•"/>
              <a:defRPr sz="1800" i="0" u="none" strike="noStrike" cap="none">
                <a:solidFill>
                  <a:srgbClr val="00739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739A"/>
              </a:buClr>
              <a:buSzPts val="1500"/>
              <a:buFont typeface="Calibri"/>
              <a:buChar char="•"/>
              <a:defRPr sz="1500" i="0" u="none" strike="noStrike" cap="none">
                <a:solidFill>
                  <a:srgbClr val="00739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5pPr>
            <a:lvl6pPr marL="2743200" marR="0" lvl="5"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6pPr>
            <a:lvl7pPr marL="3200400" marR="0" lvl="6"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7pPr>
            <a:lvl8pPr marL="3657600" marR="0" lvl="7"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8pPr>
            <a:lvl9pPr marL="4114800" marR="0" lvl="8"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20"/>
        <p:cNvGrpSpPr/>
        <p:nvPr/>
      </p:nvGrpSpPr>
      <p:grpSpPr>
        <a:xfrm>
          <a:off x="0" y="0"/>
          <a:ext cx="0" cy="0"/>
          <a:chOff x="0" y="0"/>
          <a:chExt cx="0" cy="0"/>
        </a:xfrm>
      </p:grpSpPr>
      <p:sp>
        <p:nvSpPr>
          <p:cNvPr id="21" name="Google Shape;21;p5"/>
          <p:cNvSpPr txBox="1"/>
          <p:nvPr/>
        </p:nvSpPr>
        <p:spPr>
          <a:xfrm>
            <a:off x="2149575" y="975225"/>
            <a:ext cx="530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739A"/>
                </a:solidFill>
                <a:latin typeface="Calibri"/>
                <a:ea typeface="Calibri"/>
                <a:cs typeface="Calibri"/>
                <a:sym typeface="Calibri"/>
              </a:rPr>
              <a:t>asdf</a:t>
            </a:r>
            <a:endParaRPr>
              <a:solidFill>
                <a:srgbClr val="00739A"/>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b="0" i="0" u="none" strike="noStrike" cap="none">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 name="Google Shape;2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 name="Google Shape;2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投影片">
  <p:cSld name="標題投影片">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Microsoft JhengHei"/>
                <a:ea typeface="Microsoft JhengHei"/>
                <a:cs typeface="Microsoft JhengHei"/>
                <a:sym typeface="Microsoft JhengHe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Microsoft JhengHei"/>
                <a:ea typeface="Microsoft JhengHei"/>
                <a:cs typeface="Microsoft JhengHei"/>
                <a:sym typeface="Microsoft JhengHe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Microsoft JhengHei"/>
              <a:buNone/>
              <a:defRPr sz="45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 name="Google Shape;34;p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5" name="Google Shape;35;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6" name="Google Shape;36;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 name="Google Shape;37;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0" name="Google Shape;40;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 name="Google Shape;42;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7" name="Google Shape;47;p1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Google Shape;50;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1" name="Google Shape;51;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8">
            <a:alphaModFix/>
          </a:blip>
          <a:srcRect/>
          <a:stretch/>
        </p:blipFill>
        <p:spPr>
          <a:xfrm rot="1077461">
            <a:off x="-267701" y="3807994"/>
            <a:ext cx="1485901" cy="1485901"/>
          </a:xfrm>
          <a:prstGeom prst="rect">
            <a:avLst/>
          </a:prstGeom>
          <a:noFill/>
          <a:ln>
            <a:noFill/>
          </a:ln>
        </p:spPr>
      </p:pic>
      <p:pic>
        <p:nvPicPr>
          <p:cNvPr id="7" name="Google Shape;7;p1"/>
          <p:cNvPicPr preferRelativeResize="0"/>
          <p:nvPr/>
        </p:nvPicPr>
        <p:blipFill rotWithShape="1">
          <a:blip r:embed="rId19">
            <a:alphaModFix/>
          </a:blip>
          <a:srcRect/>
          <a:stretch/>
        </p:blipFill>
        <p:spPr>
          <a:xfrm>
            <a:off x="8337693" y="4815640"/>
            <a:ext cx="595750" cy="136125"/>
          </a:xfrm>
          <a:prstGeom prst="rect">
            <a:avLst/>
          </a:prstGeom>
          <a:noFill/>
          <a:ln>
            <a:noFill/>
          </a:ln>
        </p:spPr>
      </p:pic>
      <p:sp>
        <p:nvSpPr>
          <p:cNvPr id="8" name="Google Shape;8;p1"/>
          <p:cNvSpPr txBox="1">
            <a:spLocks noGrp="1"/>
          </p:cNvSpPr>
          <p:nvPr>
            <p:ph type="ftr" idx="11"/>
          </p:nvPr>
        </p:nvSpPr>
        <p:spPr>
          <a:xfrm>
            <a:off x="3028950" y="4871874"/>
            <a:ext cx="3086100" cy="2739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l="24126" t="18208" r="31497" b="32217"/>
          <a:stretch/>
        </p:blipFill>
        <p:spPr>
          <a:xfrm>
            <a:off x="2674569" y="1241316"/>
            <a:ext cx="4151700" cy="3478624"/>
          </a:xfrm>
          <a:prstGeom prst="rect">
            <a:avLst/>
          </a:prstGeom>
          <a:noFill/>
          <a:ln>
            <a:noFill/>
          </a:ln>
        </p:spPr>
      </p:pic>
      <p:sp>
        <p:nvSpPr>
          <p:cNvPr id="2" name="Google Shape;149;p22">
            <a:extLst>
              <a:ext uri="{FF2B5EF4-FFF2-40B4-BE49-F238E27FC236}">
                <a16:creationId xmlns:a16="http://schemas.microsoft.com/office/drawing/2014/main" id="{BBF38879-DD61-BC4D-35B1-7F848971905F}"/>
              </a:ext>
            </a:extLst>
          </p:cNvPr>
          <p:cNvSpPr txBox="1"/>
          <p:nvPr/>
        </p:nvSpPr>
        <p:spPr>
          <a:xfrm>
            <a:off x="2288855" y="236262"/>
            <a:ext cx="4923128"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00739A"/>
                </a:solidFill>
                <a:latin typeface="Calibri"/>
                <a:ea typeface="Calibri"/>
                <a:cs typeface="Calibri"/>
                <a:sym typeface="Calibri"/>
              </a:rPr>
              <a:t>Workshop Smart Energy</a:t>
            </a:r>
            <a:r>
              <a:rPr lang="en" sz="2800" b="1">
                <a:solidFill>
                  <a:srgbClr val="00739A"/>
                </a:solidFill>
                <a:latin typeface="Calibri"/>
                <a:ea typeface="Calibri"/>
                <a:cs typeface="Calibri"/>
                <a:sym typeface="Calibri"/>
              </a:rPr>
              <a:t> </a:t>
            </a:r>
            <a:endParaRPr sz="2800" b="1">
              <a:solidFill>
                <a:srgbClr val="00739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41"/>
          <p:cNvPicPr preferRelativeResize="0"/>
          <p:nvPr/>
        </p:nvPicPr>
        <p:blipFill>
          <a:blip r:embed="rId3">
            <a:alphaModFix/>
          </a:blip>
          <a:stretch>
            <a:fillRect/>
          </a:stretch>
        </p:blipFill>
        <p:spPr>
          <a:xfrm>
            <a:off x="2970575" y="2378550"/>
            <a:ext cx="1656575" cy="2395229"/>
          </a:xfrm>
          <a:prstGeom prst="rect">
            <a:avLst/>
          </a:prstGeom>
          <a:noFill/>
          <a:ln>
            <a:noFill/>
          </a:ln>
        </p:spPr>
      </p:pic>
      <p:pic>
        <p:nvPicPr>
          <p:cNvPr id="502" name="Google Shape;502;p41"/>
          <p:cNvPicPr preferRelativeResize="0"/>
          <p:nvPr/>
        </p:nvPicPr>
        <p:blipFill>
          <a:blip r:embed="rId4">
            <a:alphaModFix/>
          </a:blip>
          <a:stretch>
            <a:fillRect/>
          </a:stretch>
        </p:blipFill>
        <p:spPr>
          <a:xfrm>
            <a:off x="4795009" y="2378539"/>
            <a:ext cx="1656575" cy="2351775"/>
          </a:xfrm>
          <a:prstGeom prst="rect">
            <a:avLst/>
          </a:prstGeom>
          <a:noFill/>
          <a:ln>
            <a:noFill/>
          </a:ln>
        </p:spPr>
      </p:pic>
      <p:sp>
        <p:nvSpPr>
          <p:cNvPr id="503" name="Google Shape;503;p41"/>
          <p:cNvSpPr txBox="1"/>
          <p:nvPr/>
        </p:nvSpPr>
        <p:spPr>
          <a:xfrm>
            <a:off x="3006200" y="-51034"/>
            <a:ext cx="361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Robotisering met hardware</a:t>
            </a:r>
            <a:endParaRPr/>
          </a:p>
        </p:txBody>
      </p:sp>
      <p:sp>
        <p:nvSpPr>
          <p:cNvPr id="504" name="Google Shape;504;p41"/>
          <p:cNvSpPr txBox="1"/>
          <p:nvPr/>
        </p:nvSpPr>
        <p:spPr>
          <a:xfrm>
            <a:off x="158253" y="657900"/>
            <a:ext cx="90687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err="1">
                <a:solidFill>
                  <a:srgbClr val="00739A"/>
                </a:solidFill>
                <a:latin typeface="Calibri"/>
                <a:ea typeface="Calibri"/>
                <a:cs typeface="Calibri"/>
                <a:sym typeface="Calibri"/>
              </a:rPr>
              <a:t>Onderstaande</a:t>
            </a:r>
            <a:r>
              <a:rPr lang="en" sz="1200">
                <a:solidFill>
                  <a:srgbClr val="00739A"/>
                </a:solidFill>
                <a:latin typeface="Calibri"/>
                <a:ea typeface="Calibri"/>
                <a:cs typeface="Calibri"/>
                <a:sym typeface="Calibri"/>
              </a:rPr>
              <a:t> </a:t>
            </a:r>
            <a:r>
              <a:rPr lang="en" sz="1200" err="1">
                <a:solidFill>
                  <a:srgbClr val="00739A"/>
                </a:solidFill>
                <a:latin typeface="Calibri"/>
                <a:ea typeface="Calibri"/>
                <a:cs typeface="Calibri"/>
                <a:sym typeface="Calibri"/>
              </a:rPr>
              <a:t>extensie</a:t>
            </a:r>
            <a:r>
              <a:rPr lang="en" sz="1200">
                <a:solidFill>
                  <a:srgbClr val="00739A"/>
                </a:solidFill>
                <a:latin typeface="Calibri"/>
                <a:ea typeface="Calibri"/>
                <a:cs typeface="Calibri"/>
                <a:sym typeface="Calibri"/>
              </a:rPr>
              <a:t> </a:t>
            </a:r>
            <a:r>
              <a:rPr lang="en" sz="1200" err="1">
                <a:solidFill>
                  <a:srgbClr val="00739A"/>
                </a:solidFill>
                <a:latin typeface="Calibri"/>
                <a:ea typeface="Calibri"/>
                <a:cs typeface="Calibri"/>
                <a:sym typeface="Calibri"/>
              </a:rPr>
              <a:t>hebben</a:t>
            </a:r>
            <a:r>
              <a:rPr lang="en" sz="1200">
                <a:solidFill>
                  <a:srgbClr val="00739A"/>
                </a:solidFill>
                <a:latin typeface="Calibri"/>
                <a:ea typeface="Calibri"/>
                <a:cs typeface="Calibri"/>
                <a:sym typeface="Calibri"/>
              </a:rPr>
              <a:t> we </a:t>
            </a:r>
            <a:r>
              <a:rPr lang="en" sz="1200" err="1">
                <a:solidFill>
                  <a:srgbClr val="00739A"/>
                </a:solidFill>
                <a:latin typeface="Calibri"/>
                <a:ea typeface="Calibri"/>
                <a:cs typeface="Calibri"/>
                <a:sym typeface="Calibri"/>
              </a:rPr>
              <a:t>nodig</a:t>
            </a:r>
            <a:r>
              <a:rPr lang="en" sz="1200">
                <a:solidFill>
                  <a:srgbClr val="00739A"/>
                </a:solidFill>
                <a:latin typeface="Calibri"/>
                <a:ea typeface="Calibri"/>
                <a:cs typeface="Calibri"/>
                <a:sym typeface="Calibri"/>
              </a:rPr>
              <a:t> in </a:t>
            </a:r>
            <a:r>
              <a:rPr lang="en" sz="1200" err="1">
                <a:solidFill>
                  <a:srgbClr val="00739A"/>
                </a:solidFill>
                <a:latin typeface="Calibri"/>
                <a:ea typeface="Calibri"/>
                <a:cs typeface="Calibri"/>
                <a:sym typeface="Calibri"/>
              </a:rPr>
              <a:t>ons</a:t>
            </a:r>
            <a:r>
              <a:rPr lang="en" sz="1200">
                <a:solidFill>
                  <a:srgbClr val="00739A"/>
                </a:solidFill>
                <a:latin typeface="Calibri"/>
                <a:ea typeface="Calibri"/>
                <a:cs typeface="Calibri"/>
                <a:sym typeface="Calibri"/>
              </a:rPr>
              <a:t> HMI project. </a:t>
            </a:r>
            <a:r>
              <a:rPr lang="en" sz="1200" err="1">
                <a:solidFill>
                  <a:srgbClr val="00739A"/>
                </a:solidFill>
                <a:latin typeface="Calibri"/>
                <a:ea typeface="Calibri"/>
                <a:cs typeface="Calibri"/>
                <a:sym typeface="Calibri"/>
              </a:rPr>
              <a:t>Deze</a:t>
            </a:r>
            <a:r>
              <a:rPr lang="en" sz="1200">
                <a:solidFill>
                  <a:srgbClr val="00739A"/>
                </a:solidFill>
                <a:latin typeface="Calibri"/>
                <a:ea typeface="Calibri"/>
                <a:cs typeface="Calibri"/>
                <a:sym typeface="Calibri"/>
              </a:rPr>
              <a:t> vind je op de </a:t>
            </a:r>
            <a:r>
              <a:rPr lang="en" sz="1200" err="1">
                <a:solidFill>
                  <a:srgbClr val="00739A"/>
                </a:solidFill>
                <a:latin typeface="Calibri"/>
                <a:ea typeface="Calibri"/>
                <a:cs typeface="Calibri"/>
                <a:sym typeface="Calibri"/>
              </a:rPr>
              <a:t>apparaat</a:t>
            </a:r>
            <a:r>
              <a:rPr lang="en" sz="1200">
                <a:solidFill>
                  <a:srgbClr val="00739A"/>
                </a:solidFill>
                <a:latin typeface="Calibri"/>
                <a:ea typeface="Calibri"/>
                <a:cs typeface="Calibri"/>
                <a:sym typeface="Calibri"/>
              </a:rPr>
              <a:t> </a:t>
            </a:r>
            <a:r>
              <a:rPr lang="en" sz="1200" err="1">
                <a:solidFill>
                  <a:srgbClr val="00739A"/>
                </a:solidFill>
                <a:latin typeface="Calibri"/>
                <a:ea typeface="Calibri"/>
                <a:cs typeface="Calibri"/>
                <a:sym typeface="Calibri"/>
              </a:rPr>
              <a:t>extensies</a:t>
            </a:r>
            <a:r>
              <a:rPr lang="en" sz="1200">
                <a:solidFill>
                  <a:srgbClr val="00739A"/>
                </a:solidFill>
                <a:latin typeface="Calibri"/>
                <a:ea typeface="Calibri"/>
                <a:cs typeface="Calibri"/>
                <a:sym typeface="Calibri"/>
              </a:rPr>
              <a:t> </a:t>
            </a:r>
            <a:r>
              <a:rPr lang="en" sz="1200" err="1">
                <a:solidFill>
                  <a:srgbClr val="00739A"/>
                </a:solidFill>
                <a:latin typeface="Calibri"/>
                <a:ea typeface="Calibri"/>
                <a:cs typeface="Calibri"/>
                <a:sym typeface="Calibri"/>
              </a:rPr>
              <a:t>pagina</a:t>
            </a:r>
            <a:r>
              <a:rPr lang="en" sz="1200">
                <a:solidFill>
                  <a:srgbClr val="00739A"/>
                </a:solidFill>
                <a:latin typeface="Calibri"/>
                <a:ea typeface="Calibri"/>
                <a:cs typeface="Calibri"/>
                <a:sym typeface="Calibri"/>
              </a:rPr>
              <a:t> die je net </a:t>
            </a:r>
            <a:r>
              <a:rPr lang="en" sz="1200" err="1">
                <a:solidFill>
                  <a:srgbClr val="00739A"/>
                </a:solidFill>
                <a:latin typeface="Calibri"/>
                <a:ea typeface="Calibri"/>
                <a:cs typeface="Calibri"/>
                <a:sym typeface="Calibri"/>
              </a:rPr>
              <a:t>hebt</a:t>
            </a:r>
            <a:r>
              <a:rPr lang="en" sz="1200">
                <a:solidFill>
                  <a:srgbClr val="00739A"/>
                </a:solidFill>
                <a:latin typeface="Calibri"/>
                <a:ea typeface="Calibri"/>
                <a:cs typeface="Calibri"/>
                <a:sym typeface="Calibri"/>
              </a:rPr>
              <a:t> </a:t>
            </a:r>
            <a:r>
              <a:rPr lang="en" sz="1200" err="1">
                <a:solidFill>
                  <a:srgbClr val="00739A"/>
                </a:solidFill>
                <a:latin typeface="Calibri"/>
                <a:ea typeface="Calibri"/>
                <a:cs typeface="Calibri"/>
                <a:sym typeface="Calibri"/>
              </a:rPr>
              <a:t>geselecteerd</a:t>
            </a:r>
            <a:r>
              <a:rPr lang="en" sz="1200">
                <a:solidFill>
                  <a:srgbClr val="00739A"/>
                </a:solidFill>
                <a:latin typeface="Calibri"/>
                <a:ea typeface="Calibri"/>
                <a:cs typeface="Calibri"/>
                <a:sym typeface="Calibri"/>
              </a:rPr>
              <a:t>. LET OP!!! Er zijn meerder pagina’s, onderaan de pagina kun je naar de volgende pagina. Zoek de onderstaande extensies en voeg ze 1 voor 1 toe. Zodra je er 1 hebt toegevoegd vind je deze onderaan de hoofdcategorieën soms moet je hier ook voor scrollen om ze te vinden!</a:t>
            </a:r>
            <a:endParaRPr sz="1200">
              <a:solidFill>
                <a:srgbClr val="00739A"/>
              </a:solidFill>
              <a:latin typeface="Calibri"/>
              <a:ea typeface="Calibri"/>
              <a:cs typeface="Calibri"/>
              <a:sym typeface="Calibri"/>
            </a:endParaRPr>
          </a:p>
          <a:p>
            <a:pPr marL="0" lvl="0" indent="0" algn="l" rtl="0">
              <a:spcBef>
                <a:spcPts val="0"/>
              </a:spcBef>
              <a:spcAft>
                <a:spcPts val="0"/>
              </a:spcAft>
              <a:buNone/>
            </a:pPr>
            <a:endParaRPr sz="120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a:solidFill>
                  <a:srgbClr val="00739A"/>
                </a:solidFill>
                <a:latin typeface="Calibri"/>
                <a:ea typeface="Calibri"/>
                <a:cs typeface="Calibri"/>
                <a:sym typeface="Calibri"/>
              </a:rPr>
              <a:t>Pocket shield:  			</a:t>
            </a:r>
            <a:r>
              <a:rPr lang="en" sz="1200">
                <a:solidFill>
                  <a:srgbClr val="00739A"/>
                </a:solidFill>
                <a:latin typeface="Calibri"/>
                <a:ea typeface="Calibri"/>
                <a:cs typeface="Calibri"/>
                <a:sym typeface="Calibri"/>
              </a:rPr>
              <a:t>Uitbreidingsprint voor CyberPi om (externe) hardware te kunnen aansluiten en 				aansturen.</a:t>
            </a:r>
          </a:p>
          <a:p>
            <a:pPr marL="457200" lvl="0" indent="-304800" algn="l" rtl="0">
              <a:spcBef>
                <a:spcPts val="0"/>
              </a:spcBef>
              <a:spcAft>
                <a:spcPts val="0"/>
              </a:spcAft>
              <a:buClr>
                <a:srgbClr val="00739A"/>
              </a:buClr>
              <a:buSzPts val="1200"/>
              <a:buFont typeface="Calibri"/>
              <a:buAutoNum type="arabicPeriod"/>
            </a:pPr>
            <a:endParaRPr sz="120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a:solidFill>
                  <a:srgbClr val="00739A"/>
                </a:solidFill>
                <a:latin typeface="Calibri"/>
                <a:ea typeface="Calibri"/>
                <a:cs typeface="Calibri"/>
                <a:sym typeface="Calibri"/>
              </a:rPr>
              <a:t>Broadcast modus Uploaden:		</a:t>
            </a:r>
            <a:r>
              <a:rPr lang="en" sz="1100">
                <a:solidFill>
                  <a:srgbClr val="00739A"/>
                </a:solidFill>
                <a:latin typeface="Calibri"/>
                <a:ea typeface="Calibri"/>
                <a:cs typeface="Calibri"/>
                <a:sym typeface="Calibri"/>
              </a:rPr>
              <a:t>Voor het versturen en ontvangen van berichten met waarde, via een bluetooth netwerk.</a:t>
            </a:r>
            <a:endParaRPr sz="1200" b="1">
              <a:solidFill>
                <a:srgbClr val="00739A"/>
              </a:solidFill>
              <a:latin typeface="Calibri"/>
              <a:ea typeface="Calibri"/>
              <a:cs typeface="Calibri"/>
              <a:sym typeface="Calibri"/>
            </a:endParaRPr>
          </a:p>
        </p:txBody>
      </p:sp>
      <p:sp>
        <p:nvSpPr>
          <p:cNvPr id="505" name="Google Shape;505;p41"/>
          <p:cNvSpPr/>
          <p:nvPr/>
        </p:nvSpPr>
        <p:spPr>
          <a:xfrm>
            <a:off x="3065200" y="43972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4894000" y="43972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txBox="1"/>
          <p:nvPr/>
        </p:nvSpPr>
        <p:spPr>
          <a:xfrm>
            <a:off x="3606700" y="40744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508" name="Google Shape;508;p41"/>
          <p:cNvSpPr txBox="1"/>
          <p:nvPr/>
        </p:nvSpPr>
        <p:spPr>
          <a:xfrm>
            <a:off x="5435500" y="40744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42"/>
          <p:cNvPicPr preferRelativeResize="0"/>
          <p:nvPr/>
        </p:nvPicPr>
        <p:blipFill rotWithShape="1">
          <a:blip r:embed="rId3">
            <a:alphaModFix/>
          </a:blip>
          <a:srcRect l="14475" t="35930" r="13364" b="32831"/>
          <a:stretch/>
        </p:blipFill>
        <p:spPr>
          <a:xfrm>
            <a:off x="62822" y="1697579"/>
            <a:ext cx="1057575" cy="457813"/>
          </a:xfrm>
          <a:prstGeom prst="rect">
            <a:avLst/>
          </a:prstGeom>
          <a:noFill/>
          <a:ln>
            <a:noFill/>
          </a:ln>
        </p:spPr>
      </p:pic>
      <p:pic>
        <p:nvPicPr>
          <p:cNvPr id="514" name="Google Shape;514;p42"/>
          <p:cNvPicPr preferRelativeResize="0"/>
          <p:nvPr/>
        </p:nvPicPr>
        <p:blipFill rotWithShape="1">
          <a:blip r:embed="rId4">
            <a:alphaModFix/>
          </a:blip>
          <a:srcRect t="27700" b="28648"/>
          <a:stretch/>
        </p:blipFill>
        <p:spPr>
          <a:xfrm>
            <a:off x="1280075" y="1743563"/>
            <a:ext cx="549425" cy="365850"/>
          </a:xfrm>
          <a:prstGeom prst="rect">
            <a:avLst/>
          </a:prstGeom>
          <a:noFill/>
          <a:ln>
            <a:noFill/>
          </a:ln>
        </p:spPr>
      </p:pic>
      <p:pic>
        <p:nvPicPr>
          <p:cNvPr id="515" name="Google Shape;515;p42"/>
          <p:cNvPicPr preferRelativeResize="0"/>
          <p:nvPr/>
        </p:nvPicPr>
        <p:blipFill>
          <a:blip r:embed="rId5">
            <a:alphaModFix/>
          </a:blip>
          <a:stretch>
            <a:fillRect/>
          </a:stretch>
        </p:blipFill>
        <p:spPr>
          <a:xfrm>
            <a:off x="1558625" y="1056600"/>
            <a:ext cx="2320775" cy="1661925"/>
          </a:xfrm>
          <a:prstGeom prst="rect">
            <a:avLst/>
          </a:prstGeom>
          <a:noFill/>
          <a:ln>
            <a:noFill/>
          </a:ln>
        </p:spPr>
      </p:pic>
      <p:sp>
        <p:nvSpPr>
          <p:cNvPr id="516" name="Google Shape;516;p42"/>
          <p:cNvSpPr txBox="1"/>
          <p:nvPr/>
        </p:nvSpPr>
        <p:spPr>
          <a:xfrm>
            <a:off x="1275450" y="-101375"/>
            <a:ext cx="7227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a:p>
            <a:pPr marL="0" lvl="0" indent="0" algn="ctr" rtl="0">
              <a:spcBef>
                <a:spcPts val="0"/>
              </a:spcBef>
              <a:spcAft>
                <a:spcPts val="0"/>
              </a:spcAft>
              <a:buNone/>
            </a:pPr>
            <a:r>
              <a:rPr lang="en" sz="1200">
                <a:solidFill>
                  <a:srgbClr val="00739A"/>
                </a:solidFill>
                <a:latin typeface="Calibri"/>
                <a:ea typeface="Calibri"/>
                <a:cs typeface="Calibri"/>
                <a:sym typeface="Calibri"/>
              </a:rPr>
              <a:t>Om deze regel voor regel te vertellen wat hij moet doen met de input en output</a:t>
            </a:r>
            <a:endParaRPr sz="1200">
              <a:solidFill>
                <a:srgbClr val="00739A"/>
              </a:solidFill>
              <a:latin typeface="Calibri"/>
              <a:ea typeface="Calibri"/>
              <a:cs typeface="Calibri"/>
              <a:sym typeface="Calibri"/>
            </a:endParaRPr>
          </a:p>
        </p:txBody>
      </p:sp>
      <p:pic>
        <p:nvPicPr>
          <p:cNvPr id="517" name="Google Shape;517;p42"/>
          <p:cNvPicPr preferRelativeResize="0"/>
          <p:nvPr/>
        </p:nvPicPr>
        <p:blipFill>
          <a:blip r:embed="rId6">
            <a:alphaModFix/>
          </a:blip>
          <a:stretch>
            <a:fillRect/>
          </a:stretch>
        </p:blipFill>
        <p:spPr>
          <a:xfrm>
            <a:off x="1975437" y="1329178"/>
            <a:ext cx="1468459" cy="777994"/>
          </a:xfrm>
          <a:prstGeom prst="rect">
            <a:avLst/>
          </a:prstGeom>
          <a:noFill/>
          <a:ln>
            <a:noFill/>
          </a:ln>
        </p:spPr>
      </p:pic>
      <p:pic>
        <p:nvPicPr>
          <p:cNvPr id="518" name="Google Shape;518;p42"/>
          <p:cNvPicPr preferRelativeResize="0"/>
          <p:nvPr/>
        </p:nvPicPr>
        <p:blipFill>
          <a:blip r:embed="rId7">
            <a:alphaModFix/>
          </a:blip>
          <a:stretch>
            <a:fillRect/>
          </a:stretch>
        </p:blipFill>
        <p:spPr>
          <a:xfrm>
            <a:off x="3879400" y="750947"/>
            <a:ext cx="4801652" cy="2541326"/>
          </a:xfrm>
          <a:prstGeom prst="rect">
            <a:avLst/>
          </a:prstGeom>
          <a:noFill/>
          <a:ln>
            <a:noFill/>
          </a:ln>
        </p:spPr>
      </p:pic>
      <p:sp>
        <p:nvSpPr>
          <p:cNvPr id="519" name="Google Shape;519;p42"/>
          <p:cNvSpPr/>
          <p:nvPr/>
        </p:nvSpPr>
        <p:spPr>
          <a:xfrm>
            <a:off x="4820525" y="3091575"/>
            <a:ext cx="600600" cy="15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p:nvPr/>
        </p:nvSpPr>
        <p:spPr>
          <a:xfrm>
            <a:off x="3906125" y="2467000"/>
            <a:ext cx="321000" cy="2514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p:nvPr/>
        </p:nvSpPr>
        <p:spPr>
          <a:xfrm>
            <a:off x="5483200" y="1009025"/>
            <a:ext cx="958500" cy="228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2"/>
          <p:cNvSpPr/>
          <p:nvPr/>
        </p:nvSpPr>
        <p:spPr>
          <a:xfrm>
            <a:off x="6550000" y="1009025"/>
            <a:ext cx="2131200" cy="228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2"/>
          <p:cNvSpPr/>
          <p:nvPr/>
        </p:nvSpPr>
        <p:spPr>
          <a:xfrm>
            <a:off x="26525" y="1035850"/>
            <a:ext cx="3782100" cy="17769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2"/>
          <p:cNvSpPr txBox="1"/>
          <p:nvPr/>
        </p:nvSpPr>
        <p:spPr>
          <a:xfrm>
            <a:off x="1829500" y="2718400"/>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525" name="Google Shape;525;p42"/>
          <p:cNvSpPr txBox="1"/>
          <p:nvPr/>
        </p:nvSpPr>
        <p:spPr>
          <a:xfrm>
            <a:off x="3911500" y="26266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
        <p:nvSpPr>
          <p:cNvPr id="526" name="Google Shape;526;p42"/>
          <p:cNvSpPr txBox="1"/>
          <p:nvPr/>
        </p:nvSpPr>
        <p:spPr>
          <a:xfrm>
            <a:off x="49783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3</a:t>
            </a:r>
            <a:endParaRPr b="1">
              <a:solidFill>
                <a:srgbClr val="00739A"/>
              </a:solidFill>
              <a:latin typeface="Calibri"/>
              <a:ea typeface="Calibri"/>
              <a:cs typeface="Calibri"/>
              <a:sym typeface="Calibri"/>
            </a:endParaRPr>
          </a:p>
        </p:txBody>
      </p:sp>
      <p:sp>
        <p:nvSpPr>
          <p:cNvPr id="527" name="Google Shape;527;p42"/>
          <p:cNvSpPr txBox="1"/>
          <p:nvPr/>
        </p:nvSpPr>
        <p:spPr>
          <a:xfrm>
            <a:off x="58165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4</a:t>
            </a:r>
            <a:endParaRPr b="1">
              <a:solidFill>
                <a:srgbClr val="00739A"/>
              </a:solidFill>
              <a:latin typeface="Calibri"/>
              <a:ea typeface="Calibri"/>
              <a:cs typeface="Calibri"/>
              <a:sym typeface="Calibri"/>
            </a:endParaRPr>
          </a:p>
        </p:txBody>
      </p:sp>
      <p:sp>
        <p:nvSpPr>
          <p:cNvPr id="528" name="Google Shape;528;p42"/>
          <p:cNvSpPr txBox="1"/>
          <p:nvPr/>
        </p:nvSpPr>
        <p:spPr>
          <a:xfrm>
            <a:off x="74167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5</a:t>
            </a:r>
            <a:endParaRPr b="1">
              <a:solidFill>
                <a:srgbClr val="00739A"/>
              </a:solidFill>
              <a:latin typeface="Calibri"/>
              <a:ea typeface="Calibri"/>
              <a:cs typeface="Calibri"/>
              <a:sym typeface="Calibri"/>
            </a:endParaRPr>
          </a:p>
        </p:txBody>
      </p:sp>
      <p:sp>
        <p:nvSpPr>
          <p:cNvPr id="529" name="Google Shape;529;p42"/>
          <p:cNvSpPr/>
          <p:nvPr/>
        </p:nvSpPr>
        <p:spPr>
          <a:xfrm>
            <a:off x="3906125" y="2301300"/>
            <a:ext cx="476100" cy="15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2"/>
          <p:cNvSpPr txBox="1"/>
          <p:nvPr/>
        </p:nvSpPr>
        <p:spPr>
          <a:xfrm>
            <a:off x="619800" y="3644675"/>
            <a:ext cx="8991000" cy="10314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Zorg dat de CyberPi aan staat, Bluetooth stick in de USB poort laptop zit en constant blauw brand ( als hij knippert 1 x op knopje klikken).</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Zorg dat mBlock 5 op apparaten staat en dat CyberPi is geselecteerd.</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Zorg dat mBlock 5 is verbonden met USB Bluetooth stick.</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Vind de codeblokken die je nodig hebt in de hoofdcategorieën.</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Programmeer de algoritmes op pagina 12, 13 en 14 in het script veld onder elkaar. </a:t>
            </a:r>
            <a:endParaRPr sz="1100">
              <a:solidFill>
                <a:srgbClr val="00739A"/>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43"/>
          <p:cNvPicPr preferRelativeResize="0"/>
          <p:nvPr/>
        </p:nvPicPr>
        <p:blipFill>
          <a:blip r:embed="rId3">
            <a:alphaModFix/>
          </a:blip>
          <a:stretch>
            <a:fillRect/>
          </a:stretch>
        </p:blipFill>
        <p:spPr>
          <a:xfrm>
            <a:off x="1" y="701134"/>
            <a:ext cx="9143999" cy="2052882"/>
          </a:xfrm>
          <a:prstGeom prst="rect">
            <a:avLst/>
          </a:prstGeom>
          <a:noFill/>
          <a:ln>
            <a:noFill/>
          </a:ln>
        </p:spPr>
      </p:pic>
      <p:pic>
        <p:nvPicPr>
          <p:cNvPr id="536" name="Google Shape;536;p43"/>
          <p:cNvPicPr preferRelativeResize="0"/>
          <p:nvPr/>
        </p:nvPicPr>
        <p:blipFill>
          <a:blip r:embed="rId4">
            <a:alphaModFix/>
          </a:blip>
          <a:stretch>
            <a:fillRect/>
          </a:stretch>
        </p:blipFill>
        <p:spPr>
          <a:xfrm>
            <a:off x="1" y="2872113"/>
            <a:ext cx="9143999" cy="1194619"/>
          </a:xfrm>
          <a:prstGeom prst="rect">
            <a:avLst/>
          </a:prstGeom>
          <a:noFill/>
          <a:ln>
            <a:noFill/>
          </a:ln>
        </p:spPr>
      </p:pic>
      <p:sp>
        <p:nvSpPr>
          <p:cNvPr id="537" name="Google Shape;537;p43"/>
          <p:cNvSpPr txBox="1"/>
          <p:nvPr/>
        </p:nvSpPr>
        <p:spPr>
          <a:xfrm>
            <a:off x="3037800" y="1327375"/>
            <a:ext cx="58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50" name="Google Shape;550;p43"/>
          <p:cNvSpPr txBox="1"/>
          <p:nvPr/>
        </p:nvSpPr>
        <p:spPr>
          <a:xfrm>
            <a:off x="1275450" y="-101375"/>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p:txBody>
      </p:sp>
      <p:sp>
        <p:nvSpPr>
          <p:cNvPr id="2" name="Tekstvak 1">
            <a:extLst>
              <a:ext uri="{FF2B5EF4-FFF2-40B4-BE49-F238E27FC236}">
                <a16:creationId xmlns:a16="http://schemas.microsoft.com/office/drawing/2014/main" id="{F54E74E0-FBA5-6FA6-3578-7ABB626F2188}"/>
              </a:ext>
            </a:extLst>
          </p:cNvPr>
          <p:cNvSpPr txBox="1"/>
          <p:nvPr/>
        </p:nvSpPr>
        <p:spPr>
          <a:xfrm>
            <a:off x="-877229" y="406426"/>
            <a:ext cx="4802458" cy="307777"/>
          </a:xfrm>
          <a:prstGeom prst="rect">
            <a:avLst/>
          </a:prstGeom>
          <a:noFill/>
        </p:spPr>
        <p:txBody>
          <a:bodyPr wrap="square">
            <a:spAutoFit/>
          </a:bodyPr>
          <a:lstStyle/>
          <a:p>
            <a:pPr marL="0" lvl="0" indent="0" algn="ctr" rtl="0">
              <a:spcBef>
                <a:spcPts val="0"/>
              </a:spcBef>
              <a:spcAft>
                <a:spcPts val="0"/>
              </a:spcAft>
              <a:buNone/>
            </a:pPr>
            <a:r>
              <a:rPr lang="nl-NL" b="1">
                <a:solidFill>
                  <a:srgbClr val="00739A"/>
                </a:solidFill>
                <a:latin typeface="Calibri"/>
                <a:ea typeface="Calibri"/>
                <a:cs typeface="Calibri"/>
                <a:sym typeface="Calibri"/>
              </a:rPr>
              <a:t>Programmeer onderstaande code</a:t>
            </a:r>
            <a:r>
              <a:rPr lang="nl-NL" sz="1400" b="1">
                <a:solidFill>
                  <a:srgbClr val="00739A"/>
                </a:solidFill>
                <a:latin typeface="Calibri"/>
                <a:ea typeface="Calibri"/>
                <a:cs typeface="Calibri"/>
                <a:sym typeface="Calibri"/>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44"/>
          <p:cNvPicPr preferRelativeResize="0"/>
          <p:nvPr/>
        </p:nvPicPr>
        <p:blipFill>
          <a:blip r:embed="rId3">
            <a:alphaModFix/>
          </a:blip>
          <a:stretch>
            <a:fillRect/>
          </a:stretch>
        </p:blipFill>
        <p:spPr>
          <a:xfrm>
            <a:off x="1473653" y="955310"/>
            <a:ext cx="4462508" cy="3995751"/>
          </a:xfrm>
          <a:prstGeom prst="rect">
            <a:avLst/>
          </a:prstGeom>
          <a:noFill/>
          <a:ln>
            <a:noFill/>
          </a:ln>
        </p:spPr>
      </p:pic>
      <p:sp>
        <p:nvSpPr>
          <p:cNvPr id="576" name="Google Shape;576;p44"/>
          <p:cNvSpPr txBox="1"/>
          <p:nvPr/>
        </p:nvSpPr>
        <p:spPr>
          <a:xfrm>
            <a:off x="1275450" y="-101375"/>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p:txBody>
      </p:sp>
      <p:sp>
        <p:nvSpPr>
          <p:cNvPr id="3" name="Tekstvak 2">
            <a:extLst>
              <a:ext uri="{FF2B5EF4-FFF2-40B4-BE49-F238E27FC236}">
                <a16:creationId xmlns:a16="http://schemas.microsoft.com/office/drawing/2014/main" id="{528DFF37-BA69-1D74-9C9C-9D0E8B2A7B28}"/>
              </a:ext>
            </a:extLst>
          </p:cNvPr>
          <p:cNvSpPr txBox="1"/>
          <p:nvPr/>
        </p:nvSpPr>
        <p:spPr>
          <a:xfrm>
            <a:off x="379142" y="647533"/>
            <a:ext cx="4802458" cy="307777"/>
          </a:xfrm>
          <a:prstGeom prst="rect">
            <a:avLst/>
          </a:prstGeom>
          <a:noFill/>
        </p:spPr>
        <p:txBody>
          <a:bodyPr wrap="square">
            <a:spAutoFit/>
          </a:bodyPr>
          <a:lstStyle/>
          <a:p>
            <a:pPr marL="0" lvl="0" indent="0" algn="ctr" rtl="0">
              <a:spcBef>
                <a:spcPts val="0"/>
              </a:spcBef>
              <a:spcAft>
                <a:spcPts val="0"/>
              </a:spcAft>
              <a:buNone/>
            </a:pPr>
            <a:r>
              <a:rPr lang="nl-NL" b="1">
                <a:solidFill>
                  <a:srgbClr val="00739A"/>
                </a:solidFill>
                <a:latin typeface="Calibri"/>
                <a:ea typeface="Calibri"/>
                <a:cs typeface="Calibri"/>
                <a:sym typeface="Calibri"/>
              </a:rPr>
              <a:t>Programmeer onderstaande code</a:t>
            </a:r>
            <a:r>
              <a:rPr lang="nl-NL" sz="1400" b="1">
                <a:solidFill>
                  <a:srgbClr val="00739A"/>
                </a:solidFill>
                <a:latin typeface="Calibri"/>
                <a:ea typeface="Calibri"/>
                <a:cs typeface="Calibri"/>
                <a:sym typeface="Calibri"/>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45"/>
          <p:cNvPicPr preferRelativeResize="0"/>
          <p:nvPr/>
        </p:nvPicPr>
        <p:blipFill>
          <a:blip r:embed="rId3">
            <a:alphaModFix/>
          </a:blip>
          <a:stretch>
            <a:fillRect/>
          </a:stretch>
        </p:blipFill>
        <p:spPr>
          <a:xfrm>
            <a:off x="1449131" y="1027240"/>
            <a:ext cx="5809576" cy="3258850"/>
          </a:xfrm>
          <a:prstGeom prst="rect">
            <a:avLst/>
          </a:prstGeom>
          <a:noFill/>
          <a:ln>
            <a:noFill/>
          </a:ln>
        </p:spPr>
      </p:pic>
      <p:sp>
        <p:nvSpPr>
          <p:cNvPr id="591" name="Google Shape;591;p45"/>
          <p:cNvSpPr txBox="1"/>
          <p:nvPr/>
        </p:nvSpPr>
        <p:spPr>
          <a:xfrm>
            <a:off x="1275450" y="-101375"/>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p:txBody>
      </p:sp>
      <p:sp>
        <p:nvSpPr>
          <p:cNvPr id="2" name="Tekstvak 1">
            <a:extLst>
              <a:ext uri="{FF2B5EF4-FFF2-40B4-BE49-F238E27FC236}">
                <a16:creationId xmlns:a16="http://schemas.microsoft.com/office/drawing/2014/main" id="{1FBE2B16-4066-CD9C-9A17-3C50D1767421}"/>
              </a:ext>
            </a:extLst>
          </p:cNvPr>
          <p:cNvSpPr txBox="1"/>
          <p:nvPr/>
        </p:nvSpPr>
        <p:spPr>
          <a:xfrm>
            <a:off x="379142" y="647533"/>
            <a:ext cx="4802458" cy="307777"/>
          </a:xfrm>
          <a:prstGeom prst="rect">
            <a:avLst/>
          </a:prstGeom>
          <a:noFill/>
        </p:spPr>
        <p:txBody>
          <a:bodyPr wrap="square">
            <a:spAutoFit/>
          </a:bodyPr>
          <a:lstStyle/>
          <a:p>
            <a:pPr marL="0" lvl="0" indent="0" algn="ctr" rtl="0">
              <a:spcBef>
                <a:spcPts val="0"/>
              </a:spcBef>
              <a:spcAft>
                <a:spcPts val="0"/>
              </a:spcAft>
              <a:buNone/>
            </a:pPr>
            <a:r>
              <a:rPr lang="nl-NL" b="1">
                <a:solidFill>
                  <a:srgbClr val="00739A"/>
                </a:solidFill>
                <a:latin typeface="Calibri"/>
                <a:ea typeface="Calibri"/>
                <a:cs typeface="Calibri"/>
                <a:sym typeface="Calibri"/>
              </a:rPr>
              <a:t>Programmeer onderstaande code</a:t>
            </a:r>
            <a:r>
              <a:rPr lang="nl-NL" sz="1400" b="1">
                <a:solidFill>
                  <a:srgbClr val="00739A"/>
                </a:solidFill>
                <a:latin typeface="Calibri"/>
                <a:ea typeface="Calibri"/>
                <a:cs typeface="Calibri"/>
                <a:sym typeface="Calibri"/>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4;p39">
            <a:extLst>
              <a:ext uri="{FF2B5EF4-FFF2-40B4-BE49-F238E27FC236}">
                <a16:creationId xmlns:a16="http://schemas.microsoft.com/office/drawing/2014/main" id="{0137ADFF-10FE-A0CE-F39F-81C79DEB8DD7}"/>
              </a:ext>
            </a:extLst>
          </p:cNvPr>
          <p:cNvSpPr txBox="1"/>
          <p:nvPr/>
        </p:nvSpPr>
        <p:spPr>
          <a:xfrm>
            <a:off x="958200" y="1311789"/>
            <a:ext cx="7227600" cy="240062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00739A"/>
                </a:solidFill>
                <a:latin typeface="Calibri"/>
                <a:ea typeface="Calibri"/>
                <a:cs typeface="Calibri"/>
                <a:sym typeface="Calibri"/>
              </a:rPr>
              <a:t>DEEL 2.</a:t>
            </a:r>
          </a:p>
          <a:p>
            <a:pPr marL="0" lvl="0" indent="0" algn="ctr" rtl="0">
              <a:spcBef>
                <a:spcPts val="0"/>
              </a:spcBef>
              <a:spcAft>
                <a:spcPts val="0"/>
              </a:spcAft>
              <a:buNone/>
            </a:pPr>
            <a:r>
              <a:rPr lang="en" sz="4800" b="1" dirty="0">
                <a:solidFill>
                  <a:srgbClr val="00739A"/>
                </a:solidFill>
                <a:latin typeface="Calibri"/>
                <a:ea typeface="Calibri"/>
                <a:cs typeface="Calibri"/>
                <a:sym typeface="Calibri"/>
              </a:rPr>
              <a:t>De code voor de Sprites  </a:t>
            </a:r>
          </a:p>
          <a:p>
            <a:pPr marL="0" lvl="0" indent="0" algn="ctr" rtl="0">
              <a:spcBef>
                <a:spcPts val="0"/>
              </a:spcBef>
              <a:spcAft>
                <a:spcPts val="0"/>
              </a:spcAft>
              <a:buNone/>
            </a:pPr>
            <a:endParaRPr lang="nl-NL" sz="1200" dirty="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dirty="0">
              <a:solidFill>
                <a:srgbClr val="00739A"/>
              </a:solidFill>
              <a:latin typeface="Calibri"/>
              <a:ea typeface="Calibri"/>
              <a:cs typeface="Calibri"/>
              <a:sym typeface="Calibri"/>
            </a:endParaRPr>
          </a:p>
          <a:p>
            <a:pPr algn="ctr"/>
            <a:endParaRPr lang="nl-NL" sz="1200" dirty="0">
              <a:solidFill>
                <a:srgbClr val="00739A"/>
              </a:solidFill>
              <a:latin typeface="Calibri"/>
              <a:ea typeface="Calibri"/>
              <a:cs typeface="Calibri"/>
              <a:sym typeface="Calibri"/>
            </a:endParaRPr>
          </a:p>
          <a:p>
            <a:pPr algn="ctr"/>
            <a:r>
              <a:rPr lang="nl-NL" sz="1200" dirty="0">
                <a:solidFill>
                  <a:srgbClr val="00739A"/>
                </a:solidFill>
                <a:latin typeface="Calibri"/>
                <a:ea typeface="Calibri"/>
                <a:cs typeface="Calibri"/>
                <a:sym typeface="Calibri"/>
              </a:rPr>
              <a:t>- Ontdekken welke </a:t>
            </a:r>
            <a:r>
              <a:rPr lang="nl-NL" sz="1200" dirty="0" err="1">
                <a:solidFill>
                  <a:srgbClr val="00739A"/>
                </a:solidFill>
                <a:latin typeface="Calibri"/>
                <a:ea typeface="Calibri"/>
                <a:cs typeface="Calibri"/>
                <a:sym typeface="Calibri"/>
              </a:rPr>
              <a:t>sprites</a:t>
            </a:r>
            <a:r>
              <a:rPr lang="nl-NL" sz="1200" dirty="0">
                <a:solidFill>
                  <a:srgbClr val="00739A"/>
                </a:solidFill>
                <a:latin typeface="Calibri"/>
                <a:ea typeface="Calibri"/>
                <a:cs typeface="Calibri"/>
                <a:sym typeface="Calibri"/>
              </a:rPr>
              <a:t> voor het dashboard van de interface in </a:t>
            </a:r>
            <a:r>
              <a:rPr lang="nl-NL" sz="1200" dirty="0" err="1">
                <a:solidFill>
                  <a:srgbClr val="00739A"/>
                </a:solidFill>
                <a:latin typeface="Calibri"/>
                <a:ea typeface="Calibri"/>
                <a:cs typeface="Calibri"/>
                <a:sym typeface="Calibri"/>
              </a:rPr>
              <a:t>mBlock</a:t>
            </a:r>
            <a:r>
              <a:rPr lang="nl-NL" sz="1200" dirty="0">
                <a:solidFill>
                  <a:srgbClr val="00739A"/>
                </a:solidFill>
                <a:latin typeface="Calibri"/>
                <a:ea typeface="Calibri"/>
                <a:cs typeface="Calibri"/>
                <a:sym typeface="Calibri"/>
              </a:rPr>
              <a:t> 5 zijn gebruikt -</a:t>
            </a:r>
          </a:p>
        </p:txBody>
      </p:sp>
    </p:spTree>
    <p:extLst>
      <p:ext uri="{BB962C8B-B14F-4D97-AF65-F5344CB8AC3E}">
        <p14:creationId xmlns:p14="http://schemas.microsoft.com/office/powerpoint/2010/main" val="14146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47"/>
          <p:cNvPicPr preferRelativeResize="0"/>
          <p:nvPr/>
        </p:nvPicPr>
        <p:blipFill rotWithShape="1">
          <a:blip r:embed="rId3">
            <a:alphaModFix/>
          </a:blip>
          <a:srcRect l="22875" t="9390" r="23021" b="9096"/>
          <a:stretch/>
        </p:blipFill>
        <p:spPr>
          <a:xfrm rot="5400000">
            <a:off x="911966" y="138536"/>
            <a:ext cx="3092875" cy="4659750"/>
          </a:xfrm>
          <a:prstGeom prst="rect">
            <a:avLst/>
          </a:prstGeom>
          <a:noFill/>
          <a:ln>
            <a:noFill/>
          </a:ln>
        </p:spPr>
      </p:pic>
      <p:pic>
        <p:nvPicPr>
          <p:cNvPr id="608" name="Google Shape;608;p47"/>
          <p:cNvPicPr preferRelativeResize="0"/>
          <p:nvPr/>
        </p:nvPicPr>
        <p:blipFill>
          <a:blip r:embed="rId4">
            <a:alphaModFix/>
          </a:blip>
          <a:stretch>
            <a:fillRect/>
          </a:stretch>
        </p:blipFill>
        <p:spPr>
          <a:xfrm>
            <a:off x="717555" y="1128142"/>
            <a:ext cx="3533385" cy="2662328"/>
          </a:xfrm>
          <a:prstGeom prst="rect">
            <a:avLst/>
          </a:prstGeom>
          <a:noFill/>
          <a:ln>
            <a:noFill/>
          </a:ln>
        </p:spPr>
      </p:pic>
      <p:sp>
        <p:nvSpPr>
          <p:cNvPr id="609" name="Google Shape;609;p47"/>
          <p:cNvSpPr txBox="1"/>
          <p:nvPr/>
        </p:nvSpPr>
        <p:spPr>
          <a:xfrm>
            <a:off x="4864475" y="843457"/>
            <a:ext cx="3113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00739A"/>
                </a:solidFill>
                <a:latin typeface="Calibri"/>
                <a:ea typeface="Calibri"/>
                <a:cs typeface="Calibri"/>
                <a:sym typeface="Calibri"/>
              </a:rPr>
              <a:t>Human machine interface</a:t>
            </a:r>
            <a:endParaRPr/>
          </a:p>
        </p:txBody>
      </p:sp>
      <p:sp>
        <p:nvSpPr>
          <p:cNvPr id="610" name="Google Shape;610;p47"/>
          <p:cNvSpPr txBox="1"/>
          <p:nvPr/>
        </p:nvSpPr>
        <p:spPr>
          <a:xfrm>
            <a:off x="4864475" y="1556102"/>
            <a:ext cx="4221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Het dashboard van de HMI is al geprogrammeerd.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en" sz="1200" dirty="0">
                <a:solidFill>
                  <a:srgbClr val="00739A"/>
                </a:solidFill>
                <a:latin typeface="Calibri"/>
                <a:ea typeface="Calibri"/>
                <a:cs typeface="Calibri"/>
                <a:sym typeface="Calibri"/>
              </a:rPr>
              <a:t>Elk element dat je ziet is een sprite die een functie heeft gekregen.</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en" sz="1200" dirty="0">
                <a:solidFill>
                  <a:srgbClr val="00739A"/>
                </a:solidFill>
                <a:latin typeface="Calibri"/>
                <a:ea typeface="Calibri"/>
                <a:cs typeface="Calibri"/>
                <a:sym typeface="Calibri"/>
              </a:rPr>
              <a:t>Een voorbeeld: als ik op het knopje camera beeld druk dan moet de camera starten.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nl-NL" sz="1200" b="1" dirty="0">
                <a:solidFill>
                  <a:srgbClr val="00739A"/>
                </a:solidFill>
                <a:latin typeface="Calibri"/>
                <a:ea typeface="Calibri"/>
                <a:cs typeface="Calibri"/>
                <a:sym typeface="Calibri"/>
              </a:rPr>
              <a:t>Bekijk per </a:t>
            </a:r>
            <a:r>
              <a:rPr lang="nl-NL" sz="1200" b="1" dirty="0" err="1">
                <a:solidFill>
                  <a:srgbClr val="00739A"/>
                </a:solidFill>
                <a:latin typeface="Calibri"/>
                <a:ea typeface="Calibri"/>
                <a:cs typeface="Calibri"/>
                <a:sym typeface="Calibri"/>
              </a:rPr>
              <a:t>sprite</a:t>
            </a:r>
            <a:r>
              <a:rPr lang="nl-NL" sz="1200" b="1" dirty="0">
                <a:solidFill>
                  <a:srgbClr val="00739A"/>
                </a:solidFill>
                <a:latin typeface="Calibri"/>
                <a:ea typeface="Calibri"/>
                <a:cs typeface="Calibri"/>
                <a:sym typeface="Calibri"/>
              </a:rPr>
              <a:t> de code en ontdek welke extensies en codeblokken er zijn gebruikt.</a:t>
            </a:r>
            <a:endParaRPr sz="1200" b="1" dirty="0">
              <a:solidFill>
                <a:srgbClr val="00739A"/>
              </a:solidFill>
              <a:latin typeface="Calibri"/>
              <a:ea typeface="Calibri"/>
              <a:cs typeface="Calibri"/>
              <a:sym typeface="Calibri"/>
            </a:endParaRPr>
          </a:p>
        </p:txBody>
      </p:sp>
      <p:sp>
        <p:nvSpPr>
          <p:cNvPr id="611" name="Google Shape;611;p47"/>
          <p:cNvSpPr txBox="1"/>
          <p:nvPr/>
        </p:nvSpPr>
        <p:spPr>
          <a:xfrm>
            <a:off x="1409275" y="4285500"/>
            <a:ext cx="76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Sprites</a:t>
            </a:r>
            <a:endParaRPr b="1">
              <a:solidFill>
                <a:srgbClr val="00739A"/>
              </a:solidFill>
              <a:latin typeface="Calibri"/>
              <a:ea typeface="Calibri"/>
              <a:cs typeface="Calibri"/>
              <a:sym typeface="Calibri"/>
            </a:endParaRPr>
          </a:p>
        </p:txBody>
      </p:sp>
      <p:sp>
        <p:nvSpPr>
          <p:cNvPr id="612" name="Google Shape;612;p47"/>
          <p:cNvSpPr txBox="1"/>
          <p:nvPr/>
        </p:nvSpPr>
        <p:spPr>
          <a:xfrm>
            <a:off x="2812575" y="4285500"/>
            <a:ext cx="115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Achtergrond</a:t>
            </a:r>
            <a:endParaRPr b="1">
              <a:solidFill>
                <a:srgbClr val="00739A"/>
              </a:solidFill>
              <a:latin typeface="Calibri"/>
              <a:ea typeface="Calibri"/>
              <a:cs typeface="Calibri"/>
              <a:sym typeface="Calibri"/>
            </a:endParaRPr>
          </a:p>
        </p:txBody>
      </p:sp>
      <p:cxnSp>
        <p:nvCxnSpPr>
          <p:cNvPr id="613" name="Google Shape;613;p47"/>
          <p:cNvCxnSpPr>
            <a:endCxn id="611" idx="0"/>
          </p:cNvCxnSpPr>
          <p:nvPr/>
        </p:nvCxnSpPr>
        <p:spPr>
          <a:xfrm>
            <a:off x="1615675" y="3465600"/>
            <a:ext cx="176400" cy="819900"/>
          </a:xfrm>
          <a:prstGeom prst="straightConnector1">
            <a:avLst/>
          </a:prstGeom>
          <a:noFill/>
          <a:ln w="9525" cap="flat" cmpd="sng">
            <a:solidFill>
              <a:srgbClr val="00739A"/>
            </a:solidFill>
            <a:prstDash val="dash"/>
            <a:round/>
            <a:headEnd type="none" w="med" len="med"/>
            <a:tailEnd type="none" w="med" len="med"/>
          </a:ln>
        </p:spPr>
      </p:cxnSp>
      <p:cxnSp>
        <p:nvCxnSpPr>
          <p:cNvPr id="614" name="Google Shape;614;p47"/>
          <p:cNvCxnSpPr>
            <a:endCxn id="611" idx="0"/>
          </p:cNvCxnSpPr>
          <p:nvPr/>
        </p:nvCxnSpPr>
        <p:spPr>
          <a:xfrm flipH="1">
            <a:off x="1792075" y="3442500"/>
            <a:ext cx="504000" cy="843000"/>
          </a:xfrm>
          <a:prstGeom prst="straightConnector1">
            <a:avLst/>
          </a:prstGeom>
          <a:noFill/>
          <a:ln w="9525" cap="flat" cmpd="sng">
            <a:solidFill>
              <a:srgbClr val="00739A"/>
            </a:solidFill>
            <a:prstDash val="dash"/>
            <a:round/>
            <a:headEnd type="none" w="med" len="med"/>
            <a:tailEnd type="none" w="med" len="med"/>
          </a:ln>
        </p:spPr>
      </p:cxnSp>
      <p:cxnSp>
        <p:nvCxnSpPr>
          <p:cNvPr id="615" name="Google Shape;615;p47"/>
          <p:cNvCxnSpPr>
            <a:endCxn id="611" idx="0"/>
          </p:cNvCxnSpPr>
          <p:nvPr/>
        </p:nvCxnSpPr>
        <p:spPr>
          <a:xfrm flipH="1">
            <a:off x="1792075" y="3448200"/>
            <a:ext cx="1190100" cy="837300"/>
          </a:xfrm>
          <a:prstGeom prst="straightConnector1">
            <a:avLst/>
          </a:prstGeom>
          <a:noFill/>
          <a:ln w="9525" cap="flat" cmpd="sng">
            <a:solidFill>
              <a:srgbClr val="00739A"/>
            </a:solidFill>
            <a:prstDash val="dash"/>
            <a:round/>
            <a:headEnd type="none" w="med" len="med"/>
            <a:tailEnd type="none" w="med" len="med"/>
          </a:ln>
        </p:spPr>
      </p:cxnSp>
      <p:cxnSp>
        <p:nvCxnSpPr>
          <p:cNvPr id="616" name="Google Shape;616;p47"/>
          <p:cNvCxnSpPr>
            <a:endCxn id="611" idx="0"/>
          </p:cNvCxnSpPr>
          <p:nvPr/>
        </p:nvCxnSpPr>
        <p:spPr>
          <a:xfrm>
            <a:off x="1448575" y="2473800"/>
            <a:ext cx="343500" cy="1811700"/>
          </a:xfrm>
          <a:prstGeom prst="straightConnector1">
            <a:avLst/>
          </a:prstGeom>
          <a:noFill/>
          <a:ln w="9525" cap="flat" cmpd="sng">
            <a:solidFill>
              <a:srgbClr val="00739A"/>
            </a:solidFill>
            <a:prstDash val="dash"/>
            <a:round/>
            <a:headEnd type="none" w="med" len="med"/>
            <a:tailEnd type="none" w="med" len="med"/>
          </a:ln>
        </p:spPr>
      </p:cxnSp>
      <p:cxnSp>
        <p:nvCxnSpPr>
          <p:cNvPr id="617" name="Google Shape;617;p47"/>
          <p:cNvCxnSpPr>
            <a:endCxn id="612" idx="0"/>
          </p:cNvCxnSpPr>
          <p:nvPr/>
        </p:nvCxnSpPr>
        <p:spPr>
          <a:xfrm flipH="1">
            <a:off x="3390525" y="3171300"/>
            <a:ext cx="612300" cy="1114200"/>
          </a:xfrm>
          <a:prstGeom prst="straightConnector1">
            <a:avLst/>
          </a:prstGeom>
          <a:noFill/>
          <a:ln w="9525" cap="flat" cmpd="sng">
            <a:solidFill>
              <a:srgbClr val="00739A"/>
            </a:solidFill>
            <a:prstDash val="dash"/>
            <a:round/>
            <a:headEnd type="none" w="med" len="med"/>
            <a:tailEnd type="none" w="med" len="med"/>
          </a:ln>
        </p:spPr>
      </p:cxnSp>
      <p:cxnSp>
        <p:nvCxnSpPr>
          <p:cNvPr id="618" name="Google Shape;618;p47"/>
          <p:cNvCxnSpPr>
            <a:endCxn id="611" idx="0"/>
          </p:cNvCxnSpPr>
          <p:nvPr/>
        </p:nvCxnSpPr>
        <p:spPr>
          <a:xfrm flipH="1">
            <a:off x="1792075" y="2427600"/>
            <a:ext cx="671400" cy="1857900"/>
          </a:xfrm>
          <a:prstGeom prst="straightConnector1">
            <a:avLst/>
          </a:prstGeom>
          <a:noFill/>
          <a:ln w="9525" cap="flat" cmpd="sng">
            <a:solidFill>
              <a:srgbClr val="00739A"/>
            </a:solidFill>
            <a:prstDash val="dash"/>
            <a:round/>
            <a:headEnd type="none" w="med" len="med"/>
            <a:tailEnd type="none" w="med" len="med"/>
          </a:ln>
        </p:spPr>
      </p:cxnSp>
      <p:cxnSp>
        <p:nvCxnSpPr>
          <p:cNvPr id="619" name="Google Shape;619;p47"/>
          <p:cNvCxnSpPr>
            <a:endCxn id="611" idx="0"/>
          </p:cNvCxnSpPr>
          <p:nvPr/>
        </p:nvCxnSpPr>
        <p:spPr>
          <a:xfrm flipH="1">
            <a:off x="1792075" y="2381400"/>
            <a:ext cx="1709100" cy="1904100"/>
          </a:xfrm>
          <a:prstGeom prst="straightConnector1">
            <a:avLst/>
          </a:prstGeom>
          <a:noFill/>
          <a:ln w="9525" cap="flat" cmpd="sng">
            <a:solidFill>
              <a:srgbClr val="00739A"/>
            </a:solidFill>
            <a:prstDash val="dash"/>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4;p39">
            <a:extLst>
              <a:ext uri="{FF2B5EF4-FFF2-40B4-BE49-F238E27FC236}">
                <a16:creationId xmlns:a16="http://schemas.microsoft.com/office/drawing/2014/main" id="{0137ADFF-10FE-A0CE-F39F-81C79DEB8DD7}"/>
              </a:ext>
            </a:extLst>
          </p:cNvPr>
          <p:cNvSpPr txBox="1"/>
          <p:nvPr/>
        </p:nvSpPr>
        <p:spPr>
          <a:xfrm>
            <a:off x="958200" y="1311789"/>
            <a:ext cx="7227600" cy="221596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00739A"/>
                </a:solidFill>
                <a:latin typeface="Calibri"/>
                <a:ea typeface="Calibri"/>
                <a:cs typeface="Calibri"/>
                <a:sym typeface="Calibri"/>
              </a:rPr>
              <a:t>DEEL 3.</a:t>
            </a:r>
          </a:p>
          <a:p>
            <a:pPr marL="0" lvl="0" indent="0" algn="ctr" rtl="0">
              <a:spcBef>
                <a:spcPts val="0"/>
              </a:spcBef>
              <a:spcAft>
                <a:spcPts val="0"/>
              </a:spcAft>
              <a:buNone/>
            </a:pPr>
            <a:r>
              <a:rPr lang="en" sz="4800" b="1">
                <a:solidFill>
                  <a:srgbClr val="00739A"/>
                </a:solidFill>
                <a:latin typeface="Calibri"/>
                <a:ea typeface="Calibri"/>
                <a:cs typeface="Calibri"/>
                <a:sym typeface="Calibri"/>
              </a:rPr>
              <a:t>Testen en bijstellen</a:t>
            </a: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algn="ctr"/>
            <a:endParaRPr lang="nl-NL" sz="1200">
              <a:solidFill>
                <a:srgbClr val="00739A"/>
              </a:solidFill>
              <a:latin typeface="Calibri"/>
              <a:ea typeface="Calibri"/>
              <a:cs typeface="Calibri"/>
              <a:sym typeface="Calibri"/>
            </a:endParaRPr>
          </a:p>
        </p:txBody>
      </p:sp>
    </p:spTree>
    <p:extLst>
      <p:ext uri="{BB962C8B-B14F-4D97-AF65-F5344CB8AC3E}">
        <p14:creationId xmlns:p14="http://schemas.microsoft.com/office/powerpoint/2010/main" val="272423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6" name="Google Shape;1326;p87"/>
          <p:cNvSpPr txBox="1"/>
          <p:nvPr/>
        </p:nvSpPr>
        <p:spPr>
          <a:xfrm>
            <a:off x="1998750" y="0"/>
            <a:ext cx="608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739A"/>
                </a:solidFill>
                <a:latin typeface="Calibri"/>
                <a:ea typeface="Calibri"/>
                <a:cs typeface="Calibri"/>
                <a:sym typeface="Calibri"/>
              </a:rPr>
              <a:t>Testen en bijstellen van jouw human machine interface</a:t>
            </a:r>
            <a:endParaRPr sz="2000" b="1">
              <a:solidFill>
                <a:srgbClr val="00739A"/>
              </a:solidFill>
              <a:latin typeface="Calibri"/>
              <a:ea typeface="Calibri"/>
              <a:cs typeface="Calibri"/>
              <a:sym typeface="Calibri"/>
            </a:endParaRPr>
          </a:p>
        </p:txBody>
      </p:sp>
      <p:pic>
        <p:nvPicPr>
          <p:cNvPr id="1327" name="Google Shape;1327;p87"/>
          <p:cNvPicPr preferRelativeResize="0"/>
          <p:nvPr/>
        </p:nvPicPr>
        <p:blipFill rotWithShape="1">
          <a:blip r:embed="rId3">
            <a:alphaModFix/>
          </a:blip>
          <a:srcRect l="22875" t="9390" r="23021" b="9096"/>
          <a:stretch/>
        </p:blipFill>
        <p:spPr>
          <a:xfrm rot="5400000">
            <a:off x="1107930" y="995663"/>
            <a:ext cx="2092225" cy="3152175"/>
          </a:xfrm>
          <a:prstGeom prst="rect">
            <a:avLst/>
          </a:prstGeom>
          <a:noFill/>
          <a:ln>
            <a:noFill/>
          </a:ln>
        </p:spPr>
      </p:pic>
      <p:pic>
        <p:nvPicPr>
          <p:cNvPr id="1328" name="Google Shape;1328;p87"/>
          <p:cNvPicPr preferRelativeResize="0"/>
          <p:nvPr/>
        </p:nvPicPr>
        <p:blipFill>
          <a:blip r:embed="rId4">
            <a:alphaModFix/>
          </a:blip>
          <a:stretch>
            <a:fillRect/>
          </a:stretch>
        </p:blipFill>
        <p:spPr>
          <a:xfrm>
            <a:off x="976414" y="1665104"/>
            <a:ext cx="2390223" cy="1800976"/>
          </a:xfrm>
          <a:prstGeom prst="rect">
            <a:avLst/>
          </a:prstGeom>
          <a:noFill/>
          <a:ln>
            <a:noFill/>
          </a:ln>
        </p:spPr>
      </p:pic>
      <p:sp>
        <p:nvSpPr>
          <p:cNvPr id="1329" name="Google Shape;1329;p87"/>
          <p:cNvSpPr txBox="1"/>
          <p:nvPr/>
        </p:nvSpPr>
        <p:spPr>
          <a:xfrm>
            <a:off x="4073277" y="1709277"/>
            <a:ext cx="4737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739A"/>
                </a:solidFill>
                <a:latin typeface="Calibri"/>
                <a:ea typeface="Calibri"/>
                <a:cs typeface="Calibri"/>
                <a:sym typeface="Calibri"/>
              </a:rPr>
              <a:t>Doorloop onderstaande stappen om jou HMI te testen</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Zorg dat je de code van de CyberPi hebt geupload.</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Zorg dat de CyberPi aan staat en dat je een Bluetooth verbinding hebt.</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Controleer of de CyberPi een Wifi internetverbinding heeft. </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Klik op de groene vlag in stage Area.</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Controleer of de HMI start en alle functies werken.</a:t>
            </a:r>
            <a:endParaRPr>
              <a:solidFill>
                <a:srgbClr val="00739A"/>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pic>
        <p:nvPicPr>
          <p:cNvPr id="6" name="Google Shape;1327;p87">
            <a:extLst>
              <a:ext uri="{FF2B5EF4-FFF2-40B4-BE49-F238E27FC236}">
                <a16:creationId xmlns:a16="http://schemas.microsoft.com/office/drawing/2014/main" id="{137B990F-03D1-25E1-5DE0-BDB8F4067BEE}"/>
              </a:ext>
            </a:extLst>
          </p:cNvPr>
          <p:cNvPicPr preferRelativeResize="0"/>
          <p:nvPr/>
        </p:nvPicPr>
        <p:blipFill rotWithShape="1">
          <a:blip r:embed="rId3">
            <a:alphaModFix/>
          </a:blip>
          <a:srcRect l="22875" t="9390" r="23021" b="9096"/>
          <a:stretch/>
        </p:blipFill>
        <p:spPr>
          <a:xfrm rot="5400000">
            <a:off x="1376110" y="1019755"/>
            <a:ext cx="2092225" cy="3152175"/>
          </a:xfrm>
          <a:prstGeom prst="rect">
            <a:avLst/>
          </a:prstGeom>
          <a:noFill/>
          <a:ln>
            <a:noFill/>
          </a:ln>
        </p:spPr>
      </p:pic>
      <p:sp>
        <p:nvSpPr>
          <p:cNvPr id="1337" name="Google Shape;1337;p88"/>
          <p:cNvSpPr txBox="1"/>
          <p:nvPr/>
        </p:nvSpPr>
        <p:spPr>
          <a:xfrm>
            <a:off x="2203200" y="65250"/>
            <a:ext cx="4737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00739A"/>
                </a:solidFill>
                <a:latin typeface="Calibri"/>
                <a:ea typeface="Calibri"/>
                <a:cs typeface="Calibri"/>
                <a:sym typeface="Calibri"/>
              </a:rPr>
              <a:t>Je bent klaar!</a:t>
            </a:r>
            <a:endParaRPr sz="2000" b="1">
              <a:solidFill>
                <a:srgbClr val="00739A"/>
              </a:solidFill>
              <a:latin typeface="Calibri"/>
              <a:ea typeface="Calibri"/>
              <a:cs typeface="Calibri"/>
              <a:sym typeface="Calibri"/>
            </a:endParaRPr>
          </a:p>
        </p:txBody>
      </p:sp>
      <p:sp>
        <p:nvSpPr>
          <p:cNvPr id="3" name="Google Shape;373;p41">
            <a:extLst>
              <a:ext uri="{FF2B5EF4-FFF2-40B4-BE49-F238E27FC236}">
                <a16:creationId xmlns:a16="http://schemas.microsoft.com/office/drawing/2014/main" id="{EF5B297D-000C-12F0-FBD0-11873D761CDD}"/>
              </a:ext>
            </a:extLst>
          </p:cNvPr>
          <p:cNvSpPr txBox="1"/>
          <p:nvPr/>
        </p:nvSpPr>
        <p:spPr>
          <a:xfrm>
            <a:off x="4209443" y="1549730"/>
            <a:ext cx="4192500" cy="144652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00739A"/>
                </a:solidFill>
                <a:latin typeface="Calibri"/>
                <a:ea typeface="Calibri"/>
                <a:cs typeface="Calibri"/>
                <a:sym typeface="Calibri"/>
              </a:rPr>
              <a:t>Gefeliciteerd</a:t>
            </a:r>
            <a:endParaRPr sz="2600" b="1">
              <a:solidFill>
                <a:srgbClr val="00739A"/>
              </a:solidFill>
              <a:latin typeface="Calibri"/>
              <a:ea typeface="Calibri"/>
              <a:cs typeface="Calibri"/>
              <a:sym typeface="Calibri"/>
            </a:endParaRPr>
          </a:p>
          <a:p>
            <a:pPr marL="0" lvl="0" indent="0" algn="ctr" rtl="0">
              <a:spcBef>
                <a:spcPts val="0"/>
              </a:spcBef>
              <a:spcAft>
                <a:spcPts val="0"/>
              </a:spcAft>
              <a:buNone/>
            </a:pPr>
            <a:endParaRPr sz="2600" b="1">
              <a:solidFill>
                <a:srgbClr val="00739A"/>
              </a:solidFill>
              <a:latin typeface="Calibri"/>
              <a:ea typeface="Calibri"/>
              <a:cs typeface="Calibri"/>
              <a:sym typeface="Calibri"/>
            </a:endParaRPr>
          </a:p>
          <a:p>
            <a:pPr marL="0" lvl="0" indent="0" algn="ctr" rtl="0">
              <a:spcBef>
                <a:spcPts val="0"/>
              </a:spcBef>
              <a:spcAft>
                <a:spcPts val="0"/>
              </a:spcAft>
              <a:buNone/>
            </a:pPr>
            <a:r>
              <a:rPr lang="en" sz="1500">
                <a:solidFill>
                  <a:srgbClr val="00739A"/>
                </a:solidFill>
                <a:latin typeface="Calibri"/>
                <a:ea typeface="Calibri"/>
                <a:cs typeface="Calibri"/>
                <a:sym typeface="Calibri"/>
              </a:rPr>
              <a:t>Jij weet nu wat een Smart Energy systeem met HMI is en kunt dit toepassen!</a:t>
            </a:r>
            <a:endParaRPr sz="1500">
              <a:solidFill>
                <a:srgbClr val="00739A"/>
              </a:solidFill>
              <a:latin typeface="Calibri"/>
              <a:ea typeface="Calibri"/>
              <a:cs typeface="Calibri"/>
              <a:sym typeface="Calibri"/>
            </a:endParaRPr>
          </a:p>
        </p:txBody>
      </p:sp>
      <p:pic>
        <p:nvPicPr>
          <p:cNvPr id="4" name="Google Shape;374;p41">
            <a:extLst>
              <a:ext uri="{FF2B5EF4-FFF2-40B4-BE49-F238E27FC236}">
                <a16:creationId xmlns:a16="http://schemas.microsoft.com/office/drawing/2014/main" id="{D2886C25-0624-046D-DACB-95D220258AFD}"/>
              </a:ext>
            </a:extLst>
          </p:cNvPr>
          <p:cNvPicPr preferRelativeResize="0"/>
          <p:nvPr/>
        </p:nvPicPr>
        <p:blipFill rotWithShape="1">
          <a:blip r:embed="rId4">
            <a:alphaModFix/>
          </a:blip>
          <a:srcRect l="13066" t="10065" r="9154" b="14078"/>
          <a:stretch/>
        </p:blipFill>
        <p:spPr>
          <a:xfrm>
            <a:off x="7417959" y="1643275"/>
            <a:ext cx="375574" cy="366325"/>
          </a:xfrm>
          <a:prstGeom prst="rect">
            <a:avLst/>
          </a:prstGeom>
          <a:noFill/>
          <a:ln>
            <a:noFill/>
          </a:ln>
        </p:spPr>
      </p:pic>
      <p:pic>
        <p:nvPicPr>
          <p:cNvPr id="5" name="Google Shape;1328;p87">
            <a:extLst>
              <a:ext uri="{FF2B5EF4-FFF2-40B4-BE49-F238E27FC236}">
                <a16:creationId xmlns:a16="http://schemas.microsoft.com/office/drawing/2014/main" id="{742EEF64-CABD-28B1-43BD-FA83FD3E4677}"/>
              </a:ext>
            </a:extLst>
          </p:cNvPr>
          <p:cNvPicPr preferRelativeResize="0"/>
          <p:nvPr/>
        </p:nvPicPr>
        <p:blipFill>
          <a:blip r:embed="rId5">
            <a:alphaModFix/>
          </a:blip>
          <a:stretch>
            <a:fillRect/>
          </a:stretch>
        </p:blipFill>
        <p:spPr>
          <a:xfrm>
            <a:off x="1265108" y="1671072"/>
            <a:ext cx="2390223" cy="1800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p:nvPr/>
        </p:nvSpPr>
        <p:spPr>
          <a:xfrm>
            <a:off x="1155861" y="3689568"/>
            <a:ext cx="7377900" cy="76941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00739A"/>
                </a:solidFill>
                <a:latin typeface="Calibri"/>
                <a:ea typeface="Calibri"/>
                <a:cs typeface="Calibri"/>
                <a:sym typeface="Calibri"/>
              </a:rPr>
              <a:t>Kunnen wij een </a:t>
            </a:r>
            <a:r>
              <a:rPr lang="en" sz="1900" b="1" i="1">
                <a:solidFill>
                  <a:srgbClr val="00739A"/>
                </a:solidFill>
                <a:latin typeface="Calibri"/>
                <a:ea typeface="Calibri"/>
                <a:cs typeface="Calibri"/>
                <a:sym typeface="Calibri"/>
              </a:rPr>
              <a:t>Human Machine Interface </a:t>
            </a:r>
            <a:r>
              <a:rPr lang="en" sz="1900" b="1">
                <a:solidFill>
                  <a:srgbClr val="00739A"/>
                </a:solidFill>
                <a:latin typeface="Calibri"/>
                <a:ea typeface="Calibri"/>
                <a:cs typeface="Calibri"/>
                <a:sym typeface="Calibri"/>
              </a:rPr>
              <a:t>maken voor </a:t>
            </a:r>
            <a:r>
              <a:rPr lang="en" sz="1900" b="1" i="1">
                <a:solidFill>
                  <a:srgbClr val="00739A"/>
                </a:solidFill>
                <a:latin typeface="Calibri"/>
                <a:ea typeface="Calibri"/>
                <a:cs typeface="Calibri"/>
                <a:sym typeface="Calibri"/>
              </a:rPr>
              <a:t>Smart Energy </a:t>
            </a:r>
            <a:r>
              <a:rPr lang="en" sz="1900" b="1">
                <a:solidFill>
                  <a:srgbClr val="00739A"/>
                </a:solidFill>
                <a:latin typeface="Calibri"/>
                <a:ea typeface="Calibri"/>
                <a:cs typeface="Calibri"/>
                <a:sym typeface="Calibri"/>
              </a:rPr>
              <a:t>(Zonne-energie, wind-energie en water-energie)</a:t>
            </a:r>
            <a:endParaRPr sz="1900" b="1">
              <a:solidFill>
                <a:srgbClr val="00739A"/>
              </a:solidFill>
              <a:latin typeface="Calibri"/>
              <a:ea typeface="Calibri"/>
              <a:cs typeface="Calibri"/>
              <a:sym typeface="Calibri"/>
            </a:endParaRPr>
          </a:p>
        </p:txBody>
      </p:sp>
      <p:pic>
        <p:nvPicPr>
          <p:cNvPr id="147" name="Google Shape;147;p22"/>
          <p:cNvPicPr preferRelativeResize="0"/>
          <p:nvPr/>
        </p:nvPicPr>
        <p:blipFill>
          <a:blip r:embed="rId3">
            <a:alphaModFix/>
          </a:blip>
          <a:stretch>
            <a:fillRect/>
          </a:stretch>
        </p:blipFill>
        <p:spPr>
          <a:xfrm>
            <a:off x="3980513" y="67641"/>
            <a:ext cx="1482273" cy="338700"/>
          </a:xfrm>
          <a:prstGeom prst="rect">
            <a:avLst/>
          </a:prstGeom>
          <a:noFill/>
          <a:ln>
            <a:noFill/>
          </a:ln>
        </p:spPr>
      </p:pic>
      <p:sp>
        <p:nvSpPr>
          <p:cNvPr id="148" name="Google Shape;148;p22"/>
          <p:cNvSpPr txBox="1"/>
          <p:nvPr/>
        </p:nvSpPr>
        <p:spPr>
          <a:xfrm>
            <a:off x="3440500" y="406341"/>
            <a:ext cx="2562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00739A"/>
                </a:solidFill>
                <a:latin typeface="Calibri"/>
                <a:ea typeface="Calibri"/>
                <a:cs typeface="Calibri"/>
                <a:sym typeface="Calibri"/>
              </a:rPr>
              <a:t>Science - Technology - Engineering - Arts - Mathematics</a:t>
            </a:r>
            <a:endParaRPr sz="800">
              <a:solidFill>
                <a:srgbClr val="00739A"/>
              </a:solidFill>
              <a:latin typeface="Calibri"/>
              <a:ea typeface="Calibri"/>
              <a:cs typeface="Calibri"/>
              <a:sym typeface="Calibri"/>
            </a:endParaRPr>
          </a:p>
        </p:txBody>
      </p:sp>
      <p:pic>
        <p:nvPicPr>
          <p:cNvPr id="151" name="Google Shape;151;p22"/>
          <p:cNvPicPr preferRelativeResize="0"/>
          <p:nvPr/>
        </p:nvPicPr>
        <p:blipFill rotWithShape="1">
          <a:blip r:embed="rId4">
            <a:alphaModFix/>
          </a:blip>
          <a:srcRect l="22875" t="9390" r="23021" b="9096"/>
          <a:stretch/>
        </p:blipFill>
        <p:spPr>
          <a:xfrm rot="5400000">
            <a:off x="1765042" y="469643"/>
            <a:ext cx="1957921" cy="2741593"/>
          </a:xfrm>
          <a:prstGeom prst="rect">
            <a:avLst/>
          </a:prstGeom>
          <a:noFill/>
          <a:ln>
            <a:noFill/>
          </a:ln>
        </p:spPr>
      </p:pic>
      <p:pic>
        <p:nvPicPr>
          <p:cNvPr id="152" name="Google Shape;152;p22"/>
          <p:cNvPicPr preferRelativeResize="0"/>
          <p:nvPr/>
        </p:nvPicPr>
        <p:blipFill>
          <a:blip r:embed="rId5">
            <a:alphaModFix/>
          </a:blip>
          <a:stretch>
            <a:fillRect/>
          </a:stretch>
        </p:blipFill>
        <p:spPr>
          <a:xfrm>
            <a:off x="1721501" y="979109"/>
            <a:ext cx="2074644" cy="1694817"/>
          </a:xfrm>
          <a:prstGeom prst="rect">
            <a:avLst/>
          </a:prstGeom>
          <a:noFill/>
          <a:ln>
            <a:noFill/>
          </a:ln>
        </p:spPr>
      </p:pic>
      <p:pic>
        <p:nvPicPr>
          <p:cNvPr id="2" name="Afbeelding 1">
            <a:extLst>
              <a:ext uri="{FF2B5EF4-FFF2-40B4-BE49-F238E27FC236}">
                <a16:creationId xmlns:a16="http://schemas.microsoft.com/office/drawing/2014/main" id="{F7A57B8D-CE1F-1AE2-CE7C-B951F2FED62E}"/>
              </a:ext>
            </a:extLst>
          </p:cNvPr>
          <p:cNvPicPr>
            <a:picLocks noChangeAspect="1"/>
          </p:cNvPicPr>
          <p:nvPr/>
        </p:nvPicPr>
        <p:blipFill>
          <a:blip r:embed="rId6"/>
          <a:stretch>
            <a:fillRect/>
          </a:stretch>
        </p:blipFill>
        <p:spPr>
          <a:xfrm>
            <a:off x="4794929" y="798877"/>
            <a:ext cx="2975864" cy="26299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3"/>
          <p:cNvPicPr preferRelativeResize="0"/>
          <p:nvPr/>
        </p:nvPicPr>
        <p:blipFill>
          <a:blip r:embed="rId3">
            <a:alphaModFix/>
          </a:blip>
          <a:stretch>
            <a:fillRect/>
          </a:stretch>
        </p:blipFill>
        <p:spPr>
          <a:xfrm>
            <a:off x="3980513" y="113225"/>
            <a:ext cx="1482273" cy="338700"/>
          </a:xfrm>
          <a:prstGeom prst="rect">
            <a:avLst/>
          </a:prstGeom>
          <a:noFill/>
          <a:ln>
            <a:noFill/>
          </a:ln>
        </p:spPr>
      </p:pic>
      <p:sp>
        <p:nvSpPr>
          <p:cNvPr id="158" name="Google Shape;158;p23"/>
          <p:cNvSpPr txBox="1"/>
          <p:nvPr/>
        </p:nvSpPr>
        <p:spPr>
          <a:xfrm>
            <a:off x="3440500" y="451925"/>
            <a:ext cx="2562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00739A"/>
                </a:solidFill>
                <a:latin typeface="Calibri"/>
                <a:ea typeface="Calibri"/>
                <a:cs typeface="Calibri"/>
                <a:sym typeface="Calibri"/>
              </a:rPr>
              <a:t>Science - Technology - Engineering - Arts - Mathematics</a:t>
            </a:r>
            <a:endParaRPr sz="800">
              <a:solidFill>
                <a:srgbClr val="00739A"/>
              </a:solidFill>
              <a:latin typeface="Calibri"/>
              <a:ea typeface="Calibri"/>
              <a:cs typeface="Calibri"/>
              <a:sym typeface="Calibri"/>
            </a:endParaRPr>
          </a:p>
        </p:txBody>
      </p:sp>
      <p:sp>
        <p:nvSpPr>
          <p:cNvPr id="160" name="Google Shape;160;p23"/>
          <p:cNvSpPr txBox="1"/>
          <p:nvPr/>
        </p:nvSpPr>
        <p:spPr>
          <a:xfrm>
            <a:off x="4456325" y="1325350"/>
            <a:ext cx="47304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00739A"/>
                </a:solidFill>
                <a:latin typeface="Calibri"/>
                <a:ea typeface="Calibri"/>
                <a:cs typeface="Calibri"/>
                <a:sym typeface="Calibri"/>
              </a:rPr>
              <a:t>Tijdens deze workshop:</a:t>
            </a:r>
            <a:endParaRPr sz="1800" b="1" dirty="0">
              <a:solidFill>
                <a:srgbClr val="00739A"/>
              </a:solidFill>
              <a:latin typeface="Calibri"/>
              <a:ea typeface="Calibri"/>
              <a:cs typeface="Calibri"/>
              <a:sym typeface="Calibri"/>
            </a:endParaRPr>
          </a:p>
          <a:p>
            <a:pPr marL="0" lvl="0" indent="0" algn="l" rtl="0">
              <a:spcBef>
                <a:spcPts val="0"/>
              </a:spcBef>
              <a:spcAft>
                <a:spcPts val="0"/>
              </a:spcAft>
              <a:buNone/>
            </a:pPr>
            <a:r>
              <a:rPr lang="en" dirty="0">
                <a:solidFill>
                  <a:srgbClr val="00739A"/>
                </a:solidFill>
                <a:latin typeface="Calibri"/>
                <a:ea typeface="Calibri"/>
                <a:cs typeface="Calibri"/>
                <a:sym typeface="Calibri"/>
              </a:rPr>
              <a:t>Gaan we een Human Machine Interface voor Smart Energy bouwen en programmeren. Een HMI is een soort app waar we in één oogopslag belangrijke data van de Smart Energy kunnen zien en daarnaast de Smart Energy kunnen besturen.</a:t>
            </a:r>
            <a:endParaRPr dirty="0">
              <a:solidFill>
                <a:srgbClr val="00739A"/>
              </a:solidFill>
              <a:latin typeface="Calibri"/>
              <a:ea typeface="Calibri"/>
              <a:cs typeface="Calibri"/>
              <a:sym typeface="Calibri"/>
            </a:endParaRPr>
          </a:p>
          <a:p>
            <a:pPr marL="0" lvl="0" indent="0" algn="l" rtl="0">
              <a:spcBef>
                <a:spcPts val="0"/>
              </a:spcBef>
              <a:spcAft>
                <a:spcPts val="0"/>
              </a:spcAft>
              <a:buNone/>
            </a:pPr>
            <a:endParaRPr dirty="0">
              <a:solidFill>
                <a:srgbClr val="00739A"/>
              </a:solidFill>
              <a:latin typeface="Calibri"/>
              <a:ea typeface="Calibri"/>
              <a:cs typeface="Calibri"/>
              <a:sym typeface="Calibri"/>
            </a:endParaRPr>
          </a:p>
          <a:p>
            <a:pPr marL="0" lvl="0" indent="0" algn="l" rtl="0">
              <a:spcBef>
                <a:spcPts val="0"/>
              </a:spcBef>
              <a:spcAft>
                <a:spcPts val="0"/>
              </a:spcAft>
              <a:buNone/>
            </a:pPr>
            <a:r>
              <a:rPr lang="en" b="1" dirty="0">
                <a:solidFill>
                  <a:srgbClr val="00739A"/>
                </a:solidFill>
                <a:latin typeface="Calibri"/>
                <a:ea typeface="Calibri"/>
                <a:cs typeface="Calibri"/>
                <a:sym typeface="Calibri"/>
              </a:rPr>
              <a:t>Dit gaan we leren:</a:t>
            </a:r>
            <a:endParaRPr b="1"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Programmeren van microcontroller CyberPi in mBlock5.</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HMI dashboard bekijken in Mblock5.</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Data visualiseren.</a:t>
            </a:r>
            <a:endParaRPr dirty="0">
              <a:solidFill>
                <a:srgbClr val="00739A"/>
              </a:solidFill>
              <a:latin typeface="Calibri"/>
              <a:ea typeface="Calibri"/>
              <a:cs typeface="Calibri"/>
              <a:sym typeface="Calibri"/>
            </a:endParaRPr>
          </a:p>
        </p:txBody>
      </p:sp>
      <p:pic>
        <p:nvPicPr>
          <p:cNvPr id="161" name="Google Shape;161;p23"/>
          <p:cNvPicPr preferRelativeResize="0"/>
          <p:nvPr/>
        </p:nvPicPr>
        <p:blipFill rotWithShape="1">
          <a:blip r:embed="rId4">
            <a:alphaModFix/>
          </a:blip>
          <a:srcRect l="22875" t="9390" r="23021" b="9096"/>
          <a:stretch/>
        </p:blipFill>
        <p:spPr>
          <a:xfrm rot="5400000">
            <a:off x="1052683" y="805936"/>
            <a:ext cx="2437050" cy="3671690"/>
          </a:xfrm>
          <a:prstGeom prst="rect">
            <a:avLst/>
          </a:prstGeom>
          <a:noFill/>
          <a:ln>
            <a:noFill/>
          </a:ln>
        </p:spPr>
      </p:pic>
      <p:pic>
        <p:nvPicPr>
          <p:cNvPr id="162" name="Google Shape;162;p23"/>
          <p:cNvPicPr preferRelativeResize="0"/>
          <p:nvPr/>
        </p:nvPicPr>
        <p:blipFill>
          <a:blip r:embed="rId5">
            <a:alphaModFix/>
          </a:blip>
          <a:stretch>
            <a:fillRect/>
          </a:stretch>
        </p:blipFill>
        <p:spPr>
          <a:xfrm>
            <a:off x="899492" y="1585707"/>
            <a:ext cx="2784161" cy="2097798"/>
          </a:xfrm>
          <a:prstGeom prst="rect">
            <a:avLst/>
          </a:prstGeom>
          <a:noFill/>
          <a:ln>
            <a:noFill/>
          </a:ln>
        </p:spPr>
      </p:pic>
      <p:grpSp>
        <p:nvGrpSpPr>
          <p:cNvPr id="163" name="Google Shape;163;p23"/>
          <p:cNvGrpSpPr/>
          <p:nvPr/>
        </p:nvGrpSpPr>
        <p:grpSpPr>
          <a:xfrm>
            <a:off x="306135" y="163224"/>
            <a:ext cx="1037645" cy="1037258"/>
            <a:chOff x="213608" y="1459098"/>
            <a:chExt cx="1609501" cy="1608900"/>
          </a:xfrm>
        </p:grpSpPr>
        <p:sp>
          <p:nvSpPr>
            <p:cNvPr id="164" name="Google Shape;164;p23"/>
            <p:cNvSpPr/>
            <p:nvPr/>
          </p:nvSpPr>
          <p:spPr>
            <a:xfrm>
              <a:off x="213608" y="1459098"/>
              <a:ext cx="1608900" cy="1608900"/>
            </a:xfrm>
            <a:prstGeom prst="ellipse">
              <a:avLst/>
            </a:prstGeom>
            <a:solidFill>
              <a:srgbClr val="C6E1F0"/>
            </a:solidFill>
            <a:ln w="19050" cap="flat" cmpd="sng">
              <a:solidFill>
                <a:srgbClr val="00739A"/>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3"/>
            <p:cNvPicPr preferRelativeResize="0"/>
            <p:nvPr/>
          </p:nvPicPr>
          <p:blipFill>
            <a:blip r:embed="rId6">
              <a:alphaModFix/>
            </a:blip>
            <a:stretch>
              <a:fillRect/>
            </a:stretch>
          </p:blipFill>
          <p:spPr>
            <a:xfrm>
              <a:off x="483050" y="1726350"/>
              <a:ext cx="1037701" cy="1023626"/>
            </a:xfrm>
            <a:prstGeom prst="rect">
              <a:avLst/>
            </a:prstGeom>
            <a:noFill/>
            <a:ln>
              <a:noFill/>
            </a:ln>
          </p:spPr>
        </p:pic>
        <p:sp>
          <p:nvSpPr>
            <p:cNvPr id="166" name="Google Shape;166;p23"/>
            <p:cNvSpPr/>
            <p:nvPr/>
          </p:nvSpPr>
          <p:spPr>
            <a:xfrm>
              <a:off x="214209" y="2114054"/>
              <a:ext cx="1608900" cy="290100"/>
            </a:xfrm>
            <a:prstGeom prst="roundRect">
              <a:avLst>
                <a:gd name="adj" fmla="val 16667"/>
              </a:avLst>
            </a:prstGeom>
            <a:solidFill>
              <a:srgbClr val="249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419853" y="2005694"/>
              <a:ext cx="1250100" cy="52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lt1"/>
                  </a:solidFill>
                  <a:latin typeface="Calibri"/>
                  <a:ea typeface="Calibri"/>
                  <a:cs typeface="Calibri"/>
                  <a:sym typeface="Calibri"/>
                </a:rPr>
                <a:t>Prototypen</a:t>
              </a:r>
              <a:endParaRPr sz="1000" b="1">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8"/>
          <p:cNvPicPr preferRelativeResize="0"/>
          <p:nvPr/>
        </p:nvPicPr>
        <p:blipFill rotWithShape="1">
          <a:blip r:embed="rId3">
            <a:alphaModFix/>
          </a:blip>
          <a:srcRect l="22875" t="9390" r="23021" b="9096"/>
          <a:stretch/>
        </p:blipFill>
        <p:spPr>
          <a:xfrm rot="5400000">
            <a:off x="1735318" y="2439899"/>
            <a:ext cx="1245525" cy="1876525"/>
          </a:xfrm>
          <a:prstGeom prst="rect">
            <a:avLst/>
          </a:prstGeom>
          <a:noFill/>
          <a:ln>
            <a:noFill/>
          </a:ln>
        </p:spPr>
      </p:pic>
      <p:pic>
        <p:nvPicPr>
          <p:cNvPr id="257" name="Google Shape;257;p28"/>
          <p:cNvPicPr preferRelativeResize="0"/>
          <p:nvPr/>
        </p:nvPicPr>
        <p:blipFill rotWithShape="1">
          <a:blip r:embed="rId4">
            <a:alphaModFix/>
          </a:blip>
          <a:srcRect l="14475" t="35930" r="13364" b="32831"/>
          <a:stretch/>
        </p:blipFill>
        <p:spPr>
          <a:xfrm>
            <a:off x="4898543" y="2956784"/>
            <a:ext cx="1937450" cy="838700"/>
          </a:xfrm>
          <a:prstGeom prst="rect">
            <a:avLst/>
          </a:prstGeom>
          <a:noFill/>
          <a:ln>
            <a:noFill/>
          </a:ln>
        </p:spPr>
      </p:pic>
      <p:pic>
        <p:nvPicPr>
          <p:cNvPr id="258" name="Google Shape;258;p28"/>
          <p:cNvPicPr preferRelativeResize="0"/>
          <p:nvPr/>
        </p:nvPicPr>
        <p:blipFill>
          <a:blip r:embed="rId5">
            <a:alphaModFix/>
          </a:blip>
          <a:stretch>
            <a:fillRect/>
          </a:stretch>
        </p:blipFill>
        <p:spPr>
          <a:xfrm>
            <a:off x="7899426" y="2649469"/>
            <a:ext cx="845659" cy="986600"/>
          </a:xfrm>
          <a:prstGeom prst="rect">
            <a:avLst/>
          </a:prstGeom>
          <a:noFill/>
          <a:ln>
            <a:noFill/>
          </a:ln>
        </p:spPr>
      </p:pic>
      <p:pic>
        <p:nvPicPr>
          <p:cNvPr id="259" name="Google Shape;259;p28"/>
          <p:cNvPicPr preferRelativeResize="0"/>
          <p:nvPr/>
        </p:nvPicPr>
        <p:blipFill rotWithShape="1">
          <a:blip r:embed="rId6">
            <a:alphaModFix/>
          </a:blip>
          <a:srcRect l="11813" t="6530" r="11821" b="3646"/>
          <a:stretch/>
        </p:blipFill>
        <p:spPr>
          <a:xfrm>
            <a:off x="7974438" y="1358147"/>
            <a:ext cx="572987" cy="1033600"/>
          </a:xfrm>
          <a:prstGeom prst="rect">
            <a:avLst/>
          </a:prstGeom>
          <a:noFill/>
          <a:ln>
            <a:noFill/>
          </a:ln>
        </p:spPr>
      </p:pic>
      <p:pic>
        <p:nvPicPr>
          <p:cNvPr id="260" name="Google Shape;260;p28"/>
          <p:cNvPicPr preferRelativeResize="0"/>
          <p:nvPr/>
        </p:nvPicPr>
        <p:blipFill rotWithShape="1">
          <a:blip r:embed="rId7">
            <a:alphaModFix/>
          </a:blip>
          <a:srcRect l="8767"/>
          <a:stretch/>
        </p:blipFill>
        <p:spPr>
          <a:xfrm>
            <a:off x="8014765" y="3914998"/>
            <a:ext cx="686174" cy="838700"/>
          </a:xfrm>
          <a:prstGeom prst="rect">
            <a:avLst/>
          </a:prstGeom>
          <a:noFill/>
          <a:ln>
            <a:noFill/>
          </a:ln>
        </p:spPr>
      </p:pic>
      <p:cxnSp>
        <p:nvCxnSpPr>
          <p:cNvPr id="261" name="Google Shape;261;p28"/>
          <p:cNvCxnSpPr/>
          <p:nvPr/>
        </p:nvCxnSpPr>
        <p:spPr>
          <a:xfrm rot="10800000" flipH="1">
            <a:off x="6991576" y="2266002"/>
            <a:ext cx="1142400" cy="1119000"/>
          </a:xfrm>
          <a:prstGeom prst="straightConnector1">
            <a:avLst/>
          </a:prstGeom>
          <a:noFill/>
          <a:ln w="19050" cap="flat" cmpd="sng">
            <a:solidFill>
              <a:srgbClr val="00739A"/>
            </a:solidFill>
            <a:prstDash val="solid"/>
            <a:round/>
            <a:headEnd type="none" w="med" len="med"/>
            <a:tailEnd type="none" w="med" len="med"/>
          </a:ln>
        </p:spPr>
      </p:cxnSp>
      <p:cxnSp>
        <p:nvCxnSpPr>
          <p:cNvPr id="262" name="Google Shape;262;p28"/>
          <p:cNvCxnSpPr/>
          <p:nvPr/>
        </p:nvCxnSpPr>
        <p:spPr>
          <a:xfrm rot="10800000" flipH="1">
            <a:off x="6747243" y="3373284"/>
            <a:ext cx="1536600" cy="5400"/>
          </a:xfrm>
          <a:prstGeom prst="straightConnector1">
            <a:avLst/>
          </a:prstGeom>
          <a:noFill/>
          <a:ln w="19050" cap="flat" cmpd="sng">
            <a:solidFill>
              <a:srgbClr val="00739A"/>
            </a:solidFill>
            <a:prstDash val="solid"/>
            <a:round/>
            <a:headEnd type="none" w="med" len="med"/>
            <a:tailEnd type="none" w="med" len="med"/>
          </a:ln>
        </p:spPr>
      </p:cxnSp>
      <p:cxnSp>
        <p:nvCxnSpPr>
          <p:cNvPr id="263" name="Google Shape;263;p28"/>
          <p:cNvCxnSpPr>
            <a:endCxn id="260" idx="1"/>
          </p:cNvCxnSpPr>
          <p:nvPr/>
        </p:nvCxnSpPr>
        <p:spPr>
          <a:xfrm>
            <a:off x="6991465" y="3384849"/>
            <a:ext cx="1023300" cy="949500"/>
          </a:xfrm>
          <a:prstGeom prst="straightConnector1">
            <a:avLst/>
          </a:prstGeom>
          <a:noFill/>
          <a:ln w="19050" cap="flat" cmpd="sng">
            <a:solidFill>
              <a:srgbClr val="00739A"/>
            </a:solidFill>
            <a:prstDash val="solid"/>
            <a:round/>
            <a:headEnd type="none" w="med" len="med"/>
            <a:tailEnd type="none" w="med" len="med"/>
          </a:ln>
        </p:spPr>
      </p:cxnSp>
      <p:cxnSp>
        <p:nvCxnSpPr>
          <p:cNvPr id="264" name="Google Shape;264;p28"/>
          <p:cNvCxnSpPr>
            <a:stCxn id="256" idx="0"/>
            <a:endCxn id="257" idx="1"/>
          </p:cNvCxnSpPr>
          <p:nvPr/>
        </p:nvCxnSpPr>
        <p:spPr>
          <a:xfrm rot="10800000" flipH="1">
            <a:off x="3296343" y="3376062"/>
            <a:ext cx="1602300" cy="2100"/>
          </a:xfrm>
          <a:prstGeom prst="straightConnector1">
            <a:avLst/>
          </a:prstGeom>
          <a:noFill/>
          <a:ln w="19050" cap="flat" cmpd="sng">
            <a:solidFill>
              <a:srgbClr val="00739A"/>
            </a:solidFill>
            <a:prstDash val="dash"/>
            <a:round/>
            <a:headEnd type="none" w="med" len="med"/>
            <a:tailEnd type="none" w="med" len="med"/>
          </a:ln>
        </p:spPr>
      </p:cxnSp>
      <p:grpSp>
        <p:nvGrpSpPr>
          <p:cNvPr id="265" name="Google Shape;265;p28"/>
          <p:cNvGrpSpPr/>
          <p:nvPr/>
        </p:nvGrpSpPr>
        <p:grpSpPr>
          <a:xfrm>
            <a:off x="3838160" y="2732245"/>
            <a:ext cx="195481" cy="307363"/>
            <a:chOff x="4423875" y="491275"/>
            <a:chExt cx="657300" cy="1033500"/>
          </a:xfrm>
        </p:grpSpPr>
        <p:sp>
          <p:nvSpPr>
            <p:cNvPr id="266" name="Google Shape;266;p28"/>
            <p:cNvSpPr/>
            <p:nvPr/>
          </p:nvSpPr>
          <p:spPr>
            <a:xfrm>
              <a:off x="4423875" y="491275"/>
              <a:ext cx="657300" cy="10335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28"/>
            <p:cNvPicPr preferRelativeResize="0"/>
            <p:nvPr/>
          </p:nvPicPr>
          <p:blipFill rotWithShape="1">
            <a:blip r:embed="rId8">
              <a:alphaModFix/>
            </a:blip>
            <a:srcRect l="22886" t="13073" r="20152" b="21098"/>
            <a:stretch/>
          </p:blipFill>
          <p:spPr>
            <a:xfrm>
              <a:off x="4459226" y="639905"/>
              <a:ext cx="572975" cy="713167"/>
            </a:xfrm>
            <a:prstGeom prst="rect">
              <a:avLst/>
            </a:prstGeom>
            <a:noFill/>
            <a:ln>
              <a:noFill/>
            </a:ln>
          </p:spPr>
        </p:pic>
      </p:grpSp>
      <p:grpSp>
        <p:nvGrpSpPr>
          <p:cNvPr id="268" name="Google Shape;268;p28"/>
          <p:cNvGrpSpPr/>
          <p:nvPr/>
        </p:nvGrpSpPr>
        <p:grpSpPr>
          <a:xfrm>
            <a:off x="4103093" y="2747241"/>
            <a:ext cx="271059" cy="271059"/>
            <a:chOff x="3727300" y="597375"/>
            <a:chExt cx="1487700" cy="1487700"/>
          </a:xfrm>
        </p:grpSpPr>
        <p:sp>
          <p:nvSpPr>
            <p:cNvPr id="269" name="Google Shape;269;p28"/>
            <p:cNvSpPr/>
            <p:nvPr/>
          </p:nvSpPr>
          <p:spPr>
            <a:xfrm>
              <a:off x="3727300" y="597375"/>
              <a:ext cx="1487700" cy="1487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 name="Google Shape;270;p28"/>
            <p:cNvPicPr preferRelativeResize="0"/>
            <p:nvPr/>
          </p:nvPicPr>
          <p:blipFill rotWithShape="1">
            <a:blip r:embed="rId9">
              <a:alphaModFix/>
            </a:blip>
            <a:srcRect l="20986" t="24487" r="21246" b="25731"/>
            <a:stretch/>
          </p:blipFill>
          <p:spPr>
            <a:xfrm>
              <a:off x="3871463" y="824425"/>
              <a:ext cx="1199374" cy="1033601"/>
            </a:xfrm>
            <a:prstGeom prst="rect">
              <a:avLst/>
            </a:prstGeom>
            <a:noFill/>
            <a:ln>
              <a:noFill/>
            </a:ln>
          </p:spPr>
        </p:pic>
      </p:grpSp>
      <p:sp>
        <p:nvSpPr>
          <p:cNvPr id="271" name="Google Shape;271;p28"/>
          <p:cNvSpPr txBox="1"/>
          <p:nvPr/>
        </p:nvSpPr>
        <p:spPr>
          <a:xfrm>
            <a:off x="7813308" y="875895"/>
            <a:ext cx="10179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Actuatoren</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Uitvoeren</a:t>
            </a:r>
            <a:endParaRPr sz="1100">
              <a:solidFill>
                <a:srgbClr val="00739A"/>
              </a:solidFill>
              <a:latin typeface="Calibri"/>
              <a:ea typeface="Calibri"/>
              <a:cs typeface="Calibri"/>
              <a:sym typeface="Calibri"/>
            </a:endParaRPr>
          </a:p>
        </p:txBody>
      </p:sp>
      <p:sp>
        <p:nvSpPr>
          <p:cNvPr id="272" name="Google Shape;272;p28"/>
          <p:cNvSpPr txBox="1"/>
          <p:nvPr/>
        </p:nvSpPr>
        <p:spPr>
          <a:xfrm>
            <a:off x="7970851" y="4726173"/>
            <a:ext cx="845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Water Turbine</a:t>
            </a:r>
            <a:endParaRPr sz="700">
              <a:solidFill>
                <a:srgbClr val="00739A"/>
              </a:solidFill>
              <a:latin typeface="Calibri"/>
              <a:ea typeface="Calibri"/>
              <a:cs typeface="Calibri"/>
              <a:sym typeface="Calibri"/>
            </a:endParaRPr>
          </a:p>
        </p:txBody>
      </p:sp>
      <p:sp>
        <p:nvSpPr>
          <p:cNvPr id="273" name="Google Shape;273;p28"/>
          <p:cNvSpPr txBox="1"/>
          <p:nvPr/>
        </p:nvSpPr>
        <p:spPr>
          <a:xfrm>
            <a:off x="7929588" y="3581759"/>
            <a:ext cx="845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Wind Turbine</a:t>
            </a:r>
            <a:endParaRPr sz="700">
              <a:solidFill>
                <a:srgbClr val="00739A"/>
              </a:solidFill>
              <a:latin typeface="Calibri"/>
              <a:ea typeface="Calibri"/>
              <a:cs typeface="Calibri"/>
              <a:sym typeface="Calibri"/>
            </a:endParaRPr>
          </a:p>
        </p:txBody>
      </p:sp>
      <p:sp>
        <p:nvSpPr>
          <p:cNvPr id="274" name="Google Shape;274;p28"/>
          <p:cNvSpPr txBox="1"/>
          <p:nvPr/>
        </p:nvSpPr>
        <p:spPr>
          <a:xfrm>
            <a:off x="7934997" y="2344288"/>
            <a:ext cx="845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Zonnepaneel</a:t>
            </a:r>
            <a:endParaRPr sz="700">
              <a:solidFill>
                <a:srgbClr val="00739A"/>
              </a:solidFill>
              <a:latin typeface="Calibri"/>
              <a:ea typeface="Calibri"/>
              <a:cs typeface="Calibri"/>
              <a:sym typeface="Calibri"/>
            </a:endParaRPr>
          </a:p>
        </p:txBody>
      </p:sp>
      <p:sp>
        <p:nvSpPr>
          <p:cNvPr id="275" name="Google Shape;275;p28"/>
          <p:cNvSpPr txBox="1"/>
          <p:nvPr/>
        </p:nvSpPr>
        <p:spPr>
          <a:xfrm>
            <a:off x="5193437" y="2458714"/>
            <a:ext cx="13938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Microcontroller</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Besturing</a:t>
            </a:r>
            <a:endParaRPr sz="1100">
              <a:solidFill>
                <a:srgbClr val="00739A"/>
              </a:solidFill>
              <a:latin typeface="Calibri"/>
              <a:ea typeface="Calibri"/>
              <a:cs typeface="Calibri"/>
              <a:sym typeface="Calibri"/>
            </a:endParaRPr>
          </a:p>
        </p:txBody>
      </p:sp>
      <p:sp>
        <p:nvSpPr>
          <p:cNvPr id="276" name="Google Shape;276;p28"/>
          <p:cNvSpPr txBox="1"/>
          <p:nvPr/>
        </p:nvSpPr>
        <p:spPr>
          <a:xfrm>
            <a:off x="3308549" y="3657950"/>
            <a:ext cx="1602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Communicatie over draadloos netwerk</a:t>
            </a:r>
            <a:endParaRPr sz="700">
              <a:solidFill>
                <a:srgbClr val="00739A"/>
              </a:solidFill>
              <a:latin typeface="Calibri"/>
              <a:ea typeface="Calibri"/>
              <a:cs typeface="Calibri"/>
              <a:sym typeface="Calibri"/>
            </a:endParaRPr>
          </a:p>
        </p:txBody>
      </p:sp>
      <p:sp>
        <p:nvSpPr>
          <p:cNvPr id="277" name="Google Shape;277;p28"/>
          <p:cNvSpPr txBox="1"/>
          <p:nvPr/>
        </p:nvSpPr>
        <p:spPr>
          <a:xfrm>
            <a:off x="1645973" y="4008035"/>
            <a:ext cx="15165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App | HMI | computerprogramma</a:t>
            </a:r>
            <a:endParaRPr sz="700">
              <a:solidFill>
                <a:srgbClr val="00739A"/>
              </a:solidFill>
              <a:latin typeface="Calibri"/>
              <a:ea typeface="Calibri"/>
              <a:cs typeface="Calibri"/>
              <a:sym typeface="Calibri"/>
            </a:endParaRPr>
          </a:p>
        </p:txBody>
      </p:sp>
      <p:sp>
        <p:nvSpPr>
          <p:cNvPr id="278" name="Google Shape;278;p28"/>
          <p:cNvSpPr txBox="1"/>
          <p:nvPr/>
        </p:nvSpPr>
        <p:spPr>
          <a:xfrm>
            <a:off x="5316518" y="3721859"/>
            <a:ext cx="1203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Input &gt; processing &gt; output</a:t>
            </a:r>
            <a:endParaRPr sz="700">
              <a:solidFill>
                <a:srgbClr val="00739A"/>
              </a:solidFill>
              <a:latin typeface="Calibri"/>
              <a:ea typeface="Calibri"/>
              <a:cs typeface="Calibri"/>
              <a:sym typeface="Calibri"/>
            </a:endParaRPr>
          </a:p>
        </p:txBody>
      </p:sp>
      <p:grpSp>
        <p:nvGrpSpPr>
          <p:cNvPr id="279" name="Google Shape;279;p28"/>
          <p:cNvGrpSpPr/>
          <p:nvPr/>
        </p:nvGrpSpPr>
        <p:grpSpPr>
          <a:xfrm>
            <a:off x="3964933" y="3221774"/>
            <a:ext cx="304193" cy="304193"/>
            <a:chOff x="2750650" y="724225"/>
            <a:chExt cx="547800" cy="547800"/>
          </a:xfrm>
        </p:grpSpPr>
        <p:sp>
          <p:nvSpPr>
            <p:cNvPr id="280" name="Google Shape;280;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grpSp>
        <p:nvGrpSpPr>
          <p:cNvPr id="282" name="Google Shape;282;p28"/>
          <p:cNvGrpSpPr/>
          <p:nvPr/>
        </p:nvGrpSpPr>
        <p:grpSpPr>
          <a:xfrm>
            <a:off x="6747243" y="3226062"/>
            <a:ext cx="304193" cy="304193"/>
            <a:chOff x="2750650" y="724225"/>
            <a:chExt cx="547800" cy="547800"/>
          </a:xfrm>
        </p:grpSpPr>
        <p:sp>
          <p:nvSpPr>
            <p:cNvPr id="283" name="Google Shape;283;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sp>
        <p:nvSpPr>
          <p:cNvPr id="285" name="Google Shape;285;p28"/>
          <p:cNvSpPr txBox="1"/>
          <p:nvPr/>
        </p:nvSpPr>
        <p:spPr>
          <a:xfrm>
            <a:off x="7276268" y="3146059"/>
            <a:ext cx="573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Bekabeld</a:t>
            </a:r>
            <a:endParaRPr sz="700">
              <a:solidFill>
                <a:srgbClr val="00739A"/>
              </a:solidFill>
              <a:latin typeface="Calibri"/>
              <a:ea typeface="Calibri"/>
              <a:cs typeface="Calibri"/>
              <a:sym typeface="Calibri"/>
            </a:endParaRPr>
          </a:p>
        </p:txBody>
      </p:sp>
      <p:grpSp>
        <p:nvGrpSpPr>
          <p:cNvPr id="286" name="Google Shape;286;p28"/>
          <p:cNvGrpSpPr/>
          <p:nvPr/>
        </p:nvGrpSpPr>
        <p:grpSpPr>
          <a:xfrm>
            <a:off x="5414620" y="1422053"/>
            <a:ext cx="1005552" cy="537562"/>
            <a:chOff x="1236215" y="450908"/>
            <a:chExt cx="1005552" cy="537562"/>
          </a:xfrm>
        </p:grpSpPr>
        <p:grpSp>
          <p:nvGrpSpPr>
            <p:cNvPr id="287" name="Google Shape;287;p28"/>
            <p:cNvGrpSpPr/>
            <p:nvPr/>
          </p:nvGrpSpPr>
          <p:grpSpPr>
            <a:xfrm>
              <a:off x="1236215" y="450908"/>
              <a:ext cx="1005552" cy="524527"/>
              <a:chOff x="1236275" y="450921"/>
              <a:chExt cx="1855263" cy="967761"/>
            </a:xfrm>
          </p:grpSpPr>
          <p:sp>
            <p:nvSpPr>
              <p:cNvPr id="288" name="Google Shape;288;p28"/>
              <p:cNvSpPr/>
              <p:nvPr/>
            </p:nvSpPr>
            <p:spPr>
              <a:xfrm>
                <a:off x="1236275"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2605838"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1477325" y="1111183"/>
                <a:ext cx="1337700" cy="307500"/>
              </a:xfrm>
              <a:prstGeom prst="rect">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1539038" y="7038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1908505" y="4509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2289505" y="6033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1832300" y="755725"/>
                <a:ext cx="845700" cy="550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8"/>
            <p:cNvSpPr txBox="1"/>
            <p:nvPr/>
          </p:nvSpPr>
          <p:spPr>
            <a:xfrm>
              <a:off x="1279077" y="511470"/>
              <a:ext cx="9006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IoT</a:t>
              </a:r>
              <a:endParaRPr sz="1200" b="1">
                <a:solidFill>
                  <a:schemeClr val="lt1"/>
                </a:solidFill>
                <a:latin typeface="Calibri"/>
                <a:ea typeface="Calibri"/>
                <a:cs typeface="Calibri"/>
                <a:sym typeface="Calibri"/>
              </a:endParaRPr>
            </a:p>
            <a:p>
              <a:pPr marL="0" lvl="0" indent="0" algn="ctr" rtl="0">
                <a:spcBef>
                  <a:spcPts val="0"/>
                </a:spcBef>
                <a:spcAft>
                  <a:spcPts val="0"/>
                </a:spcAft>
                <a:buNone/>
              </a:pPr>
              <a:r>
                <a:rPr lang="en" sz="700" b="1">
                  <a:solidFill>
                    <a:schemeClr val="lt1"/>
                  </a:solidFill>
                  <a:latin typeface="Calibri"/>
                  <a:ea typeface="Calibri"/>
                  <a:cs typeface="Calibri"/>
                  <a:sym typeface="Calibri"/>
                </a:rPr>
                <a:t>Internet of things</a:t>
              </a:r>
              <a:endParaRPr sz="700" b="1">
                <a:solidFill>
                  <a:schemeClr val="lt1"/>
                </a:solidFill>
                <a:latin typeface="Calibri"/>
                <a:ea typeface="Calibri"/>
                <a:cs typeface="Calibri"/>
                <a:sym typeface="Calibri"/>
              </a:endParaRPr>
            </a:p>
          </p:txBody>
        </p:sp>
      </p:grpSp>
      <p:grpSp>
        <p:nvGrpSpPr>
          <p:cNvPr id="296" name="Google Shape;296;p28"/>
          <p:cNvGrpSpPr/>
          <p:nvPr/>
        </p:nvGrpSpPr>
        <p:grpSpPr>
          <a:xfrm>
            <a:off x="277252" y="2004698"/>
            <a:ext cx="573030" cy="549198"/>
            <a:chOff x="409227" y="281199"/>
            <a:chExt cx="782400" cy="749963"/>
          </a:xfrm>
        </p:grpSpPr>
        <p:sp>
          <p:nvSpPr>
            <p:cNvPr id="297" name="Google Shape;297;p28"/>
            <p:cNvSpPr/>
            <p:nvPr/>
          </p:nvSpPr>
          <p:spPr>
            <a:xfrm>
              <a:off x="4919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txBox="1"/>
            <p:nvPr/>
          </p:nvSpPr>
          <p:spPr>
            <a:xfrm>
              <a:off x="5823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299" name="Google Shape;299;p28"/>
            <p:cNvSpPr txBox="1"/>
            <p:nvPr/>
          </p:nvSpPr>
          <p:spPr>
            <a:xfrm>
              <a:off x="409227" y="281199"/>
              <a:ext cx="782400" cy="5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Text to speak</a:t>
              </a:r>
              <a:endParaRPr sz="700" b="1">
                <a:solidFill>
                  <a:schemeClr val="lt1"/>
                </a:solidFill>
                <a:latin typeface="Calibri"/>
                <a:ea typeface="Calibri"/>
                <a:cs typeface="Calibri"/>
                <a:sym typeface="Calibri"/>
              </a:endParaRPr>
            </a:p>
          </p:txBody>
        </p:sp>
      </p:grpSp>
      <p:grpSp>
        <p:nvGrpSpPr>
          <p:cNvPr id="300" name="Google Shape;300;p28"/>
          <p:cNvGrpSpPr/>
          <p:nvPr/>
        </p:nvGrpSpPr>
        <p:grpSpPr>
          <a:xfrm>
            <a:off x="277244" y="2707359"/>
            <a:ext cx="573030" cy="544165"/>
            <a:chOff x="1247427" y="288173"/>
            <a:chExt cx="782400" cy="742989"/>
          </a:xfrm>
        </p:grpSpPr>
        <p:sp>
          <p:nvSpPr>
            <p:cNvPr id="301" name="Google Shape;301;p28"/>
            <p:cNvSpPr/>
            <p:nvPr/>
          </p:nvSpPr>
          <p:spPr>
            <a:xfrm>
              <a:off x="13301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txBox="1"/>
            <p:nvPr/>
          </p:nvSpPr>
          <p:spPr>
            <a:xfrm>
              <a:off x="14205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303" name="Google Shape;303;p28"/>
            <p:cNvSpPr txBox="1"/>
            <p:nvPr/>
          </p:nvSpPr>
          <p:spPr>
            <a:xfrm>
              <a:off x="1247427" y="288173"/>
              <a:ext cx="782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Gegevens grafiek</a:t>
              </a:r>
              <a:endParaRPr sz="700" b="1">
                <a:solidFill>
                  <a:schemeClr val="lt1"/>
                </a:solidFill>
                <a:latin typeface="Calibri"/>
                <a:ea typeface="Calibri"/>
                <a:cs typeface="Calibri"/>
                <a:sym typeface="Calibri"/>
              </a:endParaRPr>
            </a:p>
          </p:txBody>
        </p:sp>
      </p:grpSp>
      <p:grpSp>
        <p:nvGrpSpPr>
          <p:cNvPr id="304" name="Google Shape;304;p28"/>
          <p:cNvGrpSpPr/>
          <p:nvPr/>
        </p:nvGrpSpPr>
        <p:grpSpPr>
          <a:xfrm>
            <a:off x="277184" y="3404987"/>
            <a:ext cx="573030" cy="559473"/>
            <a:chOff x="2009427" y="267271"/>
            <a:chExt cx="782400" cy="763890"/>
          </a:xfrm>
        </p:grpSpPr>
        <p:sp>
          <p:nvSpPr>
            <p:cNvPr id="305" name="Google Shape;305;p28"/>
            <p:cNvSpPr/>
            <p:nvPr/>
          </p:nvSpPr>
          <p:spPr>
            <a:xfrm>
              <a:off x="20921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txBox="1"/>
            <p:nvPr/>
          </p:nvSpPr>
          <p:spPr>
            <a:xfrm>
              <a:off x="21825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307" name="Google Shape;307;p28"/>
            <p:cNvSpPr txBox="1"/>
            <p:nvPr/>
          </p:nvSpPr>
          <p:spPr>
            <a:xfrm>
              <a:off x="2009427" y="267271"/>
              <a:ext cx="782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Video sensing</a:t>
              </a:r>
              <a:endParaRPr sz="700" b="1">
                <a:solidFill>
                  <a:schemeClr val="lt1"/>
                </a:solidFill>
                <a:latin typeface="Calibri"/>
                <a:ea typeface="Calibri"/>
                <a:cs typeface="Calibri"/>
                <a:sym typeface="Calibri"/>
              </a:endParaRPr>
            </a:p>
          </p:txBody>
        </p:sp>
      </p:grpSp>
      <p:grpSp>
        <p:nvGrpSpPr>
          <p:cNvPr id="308" name="Google Shape;308;p28"/>
          <p:cNvGrpSpPr/>
          <p:nvPr/>
        </p:nvGrpSpPr>
        <p:grpSpPr>
          <a:xfrm>
            <a:off x="277288" y="4117923"/>
            <a:ext cx="573030" cy="569679"/>
            <a:chOff x="2771427" y="253337"/>
            <a:chExt cx="782400" cy="777824"/>
          </a:xfrm>
        </p:grpSpPr>
        <p:sp>
          <p:nvSpPr>
            <p:cNvPr id="309" name="Google Shape;309;p28"/>
            <p:cNvSpPr/>
            <p:nvPr/>
          </p:nvSpPr>
          <p:spPr>
            <a:xfrm>
              <a:off x="28541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txBox="1"/>
            <p:nvPr/>
          </p:nvSpPr>
          <p:spPr>
            <a:xfrm>
              <a:off x="29445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311" name="Google Shape;311;p28"/>
            <p:cNvSpPr txBox="1"/>
            <p:nvPr/>
          </p:nvSpPr>
          <p:spPr>
            <a:xfrm>
              <a:off x="2771427" y="253337"/>
              <a:ext cx="782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Text to translate</a:t>
              </a:r>
              <a:endParaRPr sz="700" b="1">
                <a:solidFill>
                  <a:schemeClr val="lt1"/>
                </a:solidFill>
                <a:latin typeface="Calibri"/>
                <a:ea typeface="Calibri"/>
                <a:cs typeface="Calibri"/>
                <a:sym typeface="Calibri"/>
              </a:endParaRPr>
            </a:p>
          </p:txBody>
        </p:sp>
      </p:grpSp>
      <p:grpSp>
        <p:nvGrpSpPr>
          <p:cNvPr id="312" name="Google Shape;312;p28"/>
          <p:cNvGrpSpPr/>
          <p:nvPr/>
        </p:nvGrpSpPr>
        <p:grpSpPr>
          <a:xfrm>
            <a:off x="1853631" y="1169808"/>
            <a:ext cx="1005552" cy="575783"/>
            <a:chOff x="1236215" y="450908"/>
            <a:chExt cx="1005552" cy="575783"/>
          </a:xfrm>
        </p:grpSpPr>
        <p:grpSp>
          <p:nvGrpSpPr>
            <p:cNvPr id="313" name="Google Shape;313;p28"/>
            <p:cNvGrpSpPr/>
            <p:nvPr/>
          </p:nvGrpSpPr>
          <p:grpSpPr>
            <a:xfrm>
              <a:off x="1236215" y="450908"/>
              <a:ext cx="1005552" cy="524527"/>
              <a:chOff x="1236275" y="450921"/>
              <a:chExt cx="1855263" cy="967761"/>
            </a:xfrm>
          </p:grpSpPr>
          <p:sp>
            <p:nvSpPr>
              <p:cNvPr id="314" name="Google Shape;314;p28"/>
              <p:cNvSpPr/>
              <p:nvPr/>
            </p:nvSpPr>
            <p:spPr>
              <a:xfrm>
                <a:off x="1236275"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2605838"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477325" y="1111183"/>
                <a:ext cx="1337700" cy="307500"/>
              </a:xfrm>
              <a:prstGeom prst="rect">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1539038" y="7038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1908505" y="4509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2289505" y="6033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1832300" y="755725"/>
                <a:ext cx="845700" cy="550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8"/>
            <p:cNvSpPr txBox="1"/>
            <p:nvPr/>
          </p:nvSpPr>
          <p:spPr>
            <a:xfrm>
              <a:off x="1318592" y="534092"/>
              <a:ext cx="845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Klimaat</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000" b="1">
                  <a:solidFill>
                    <a:schemeClr val="lt1"/>
                  </a:solidFill>
                  <a:latin typeface="Calibri"/>
                  <a:ea typeface="Calibri"/>
                  <a:cs typeface="Calibri"/>
                  <a:sym typeface="Calibri"/>
                </a:rPr>
                <a:t>Gegevens</a:t>
              </a:r>
              <a:endParaRPr sz="1000" b="1">
                <a:solidFill>
                  <a:schemeClr val="lt1"/>
                </a:solidFill>
                <a:latin typeface="Calibri"/>
                <a:ea typeface="Calibri"/>
                <a:cs typeface="Calibri"/>
                <a:sym typeface="Calibri"/>
              </a:endParaRPr>
            </a:p>
          </p:txBody>
        </p:sp>
      </p:grpSp>
      <p:cxnSp>
        <p:nvCxnSpPr>
          <p:cNvPr id="322" name="Google Shape;322;p28"/>
          <p:cNvCxnSpPr>
            <a:stCxn id="299" idx="3"/>
            <a:endCxn id="323" idx="1"/>
          </p:cNvCxnSpPr>
          <p:nvPr/>
        </p:nvCxnSpPr>
        <p:spPr>
          <a:xfrm>
            <a:off x="850282" y="2204836"/>
            <a:ext cx="477600" cy="1169100"/>
          </a:xfrm>
          <a:prstGeom prst="straightConnector1">
            <a:avLst/>
          </a:prstGeom>
          <a:noFill/>
          <a:ln w="19050" cap="flat" cmpd="sng">
            <a:solidFill>
              <a:srgbClr val="00739A"/>
            </a:solidFill>
            <a:prstDash val="dash"/>
            <a:round/>
            <a:headEnd type="none" w="med" len="med"/>
            <a:tailEnd type="none" w="med" len="med"/>
          </a:ln>
        </p:spPr>
      </p:cxnSp>
      <p:cxnSp>
        <p:nvCxnSpPr>
          <p:cNvPr id="324" name="Google Shape;324;p28"/>
          <p:cNvCxnSpPr>
            <a:stCxn id="311" idx="3"/>
            <a:endCxn id="323" idx="1"/>
          </p:cNvCxnSpPr>
          <p:nvPr/>
        </p:nvCxnSpPr>
        <p:spPr>
          <a:xfrm rot="10800000" flipH="1">
            <a:off x="850318" y="3373878"/>
            <a:ext cx="477600" cy="944100"/>
          </a:xfrm>
          <a:prstGeom prst="straightConnector1">
            <a:avLst/>
          </a:prstGeom>
          <a:noFill/>
          <a:ln w="19050" cap="flat" cmpd="sng">
            <a:solidFill>
              <a:srgbClr val="00739A"/>
            </a:solidFill>
            <a:prstDash val="dash"/>
            <a:round/>
            <a:headEnd type="none" w="med" len="med"/>
            <a:tailEnd type="none" w="med" len="med"/>
          </a:ln>
        </p:spPr>
      </p:cxnSp>
      <p:cxnSp>
        <p:nvCxnSpPr>
          <p:cNvPr id="325" name="Google Shape;325;p28"/>
          <p:cNvCxnSpPr>
            <a:stCxn id="307" idx="3"/>
            <a:endCxn id="323" idx="1"/>
          </p:cNvCxnSpPr>
          <p:nvPr/>
        </p:nvCxnSpPr>
        <p:spPr>
          <a:xfrm rot="10800000" flipH="1">
            <a:off x="850214" y="3373742"/>
            <a:ext cx="477600" cy="231300"/>
          </a:xfrm>
          <a:prstGeom prst="straightConnector1">
            <a:avLst/>
          </a:prstGeom>
          <a:noFill/>
          <a:ln w="19050" cap="flat" cmpd="sng">
            <a:solidFill>
              <a:srgbClr val="00739A"/>
            </a:solidFill>
            <a:prstDash val="dash"/>
            <a:round/>
            <a:headEnd type="none" w="med" len="med"/>
            <a:tailEnd type="none" w="med" len="med"/>
          </a:ln>
        </p:spPr>
      </p:cxnSp>
      <p:cxnSp>
        <p:nvCxnSpPr>
          <p:cNvPr id="326" name="Google Shape;326;p28"/>
          <p:cNvCxnSpPr>
            <a:stCxn id="303" idx="3"/>
            <a:endCxn id="323" idx="1"/>
          </p:cNvCxnSpPr>
          <p:nvPr/>
        </p:nvCxnSpPr>
        <p:spPr>
          <a:xfrm>
            <a:off x="850274" y="2907414"/>
            <a:ext cx="477600" cy="466500"/>
          </a:xfrm>
          <a:prstGeom prst="straightConnector1">
            <a:avLst/>
          </a:prstGeom>
          <a:noFill/>
          <a:ln w="19050" cap="flat" cmpd="sng">
            <a:solidFill>
              <a:srgbClr val="00739A"/>
            </a:solidFill>
            <a:prstDash val="dash"/>
            <a:round/>
            <a:headEnd type="none" w="med" len="med"/>
            <a:tailEnd type="none" w="med" len="med"/>
          </a:ln>
        </p:spPr>
      </p:cxnSp>
      <p:cxnSp>
        <p:nvCxnSpPr>
          <p:cNvPr id="327" name="Google Shape;327;p28"/>
          <p:cNvCxnSpPr>
            <a:stCxn id="321" idx="2"/>
            <a:endCxn id="328" idx="2"/>
          </p:cNvCxnSpPr>
          <p:nvPr/>
        </p:nvCxnSpPr>
        <p:spPr>
          <a:xfrm flipH="1">
            <a:off x="2356458" y="1745592"/>
            <a:ext cx="2400" cy="1008900"/>
          </a:xfrm>
          <a:prstGeom prst="straightConnector1">
            <a:avLst/>
          </a:prstGeom>
          <a:noFill/>
          <a:ln w="19050" cap="flat" cmpd="sng">
            <a:solidFill>
              <a:srgbClr val="00739A"/>
            </a:solidFill>
            <a:prstDash val="dash"/>
            <a:round/>
            <a:headEnd type="none" w="med" len="med"/>
            <a:tailEnd type="none" w="med" len="med"/>
          </a:ln>
        </p:spPr>
      </p:cxnSp>
      <p:cxnSp>
        <p:nvCxnSpPr>
          <p:cNvPr id="329" name="Google Shape;329;p28"/>
          <p:cNvCxnSpPr>
            <a:stCxn id="295" idx="2"/>
            <a:endCxn id="275" idx="0"/>
          </p:cNvCxnSpPr>
          <p:nvPr/>
        </p:nvCxnSpPr>
        <p:spPr>
          <a:xfrm flipH="1">
            <a:off x="5890382" y="1959615"/>
            <a:ext cx="17400" cy="499200"/>
          </a:xfrm>
          <a:prstGeom prst="straightConnector1">
            <a:avLst/>
          </a:prstGeom>
          <a:noFill/>
          <a:ln w="19050" cap="flat" cmpd="sng">
            <a:solidFill>
              <a:srgbClr val="00739A"/>
            </a:solidFill>
            <a:prstDash val="dash"/>
            <a:round/>
            <a:headEnd type="none" w="med" len="med"/>
            <a:tailEnd type="none" w="med" len="med"/>
          </a:ln>
        </p:spPr>
      </p:cxnSp>
      <p:sp>
        <p:nvSpPr>
          <p:cNvPr id="330" name="Google Shape;330;p28"/>
          <p:cNvSpPr txBox="1"/>
          <p:nvPr/>
        </p:nvSpPr>
        <p:spPr>
          <a:xfrm>
            <a:off x="61018" y="1480759"/>
            <a:ext cx="1005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Extensies</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a:t>
            </a:r>
            <a:endParaRPr sz="1100">
              <a:solidFill>
                <a:srgbClr val="00739A"/>
              </a:solidFill>
              <a:latin typeface="Calibri"/>
              <a:ea typeface="Calibri"/>
              <a:cs typeface="Calibri"/>
              <a:sym typeface="Calibri"/>
            </a:endParaRPr>
          </a:p>
        </p:txBody>
      </p:sp>
      <p:grpSp>
        <p:nvGrpSpPr>
          <p:cNvPr id="331" name="Google Shape;331;p28"/>
          <p:cNvGrpSpPr/>
          <p:nvPr/>
        </p:nvGrpSpPr>
        <p:grpSpPr>
          <a:xfrm>
            <a:off x="1297933" y="3221774"/>
            <a:ext cx="304193" cy="304193"/>
            <a:chOff x="2750650" y="724225"/>
            <a:chExt cx="547800" cy="547800"/>
          </a:xfrm>
        </p:grpSpPr>
        <p:sp>
          <p:nvSpPr>
            <p:cNvPr id="332" name="Google Shape;332;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grpSp>
        <p:nvGrpSpPr>
          <p:cNvPr id="333" name="Google Shape;333;p28"/>
          <p:cNvGrpSpPr/>
          <p:nvPr/>
        </p:nvGrpSpPr>
        <p:grpSpPr>
          <a:xfrm rot="5400000">
            <a:off x="5753156" y="2078898"/>
            <a:ext cx="304193" cy="304193"/>
            <a:chOff x="2750650" y="724225"/>
            <a:chExt cx="547800" cy="547800"/>
          </a:xfrm>
        </p:grpSpPr>
        <p:sp>
          <p:nvSpPr>
            <p:cNvPr id="334" name="Google Shape;334;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sp>
        <p:nvSpPr>
          <p:cNvPr id="336" name="Google Shape;336;p28"/>
          <p:cNvSpPr txBox="1"/>
          <p:nvPr/>
        </p:nvSpPr>
        <p:spPr>
          <a:xfrm>
            <a:off x="96249" y="4609080"/>
            <a:ext cx="11088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Functies en services</a:t>
            </a:r>
            <a:endParaRPr sz="700">
              <a:solidFill>
                <a:srgbClr val="00739A"/>
              </a:solidFill>
              <a:latin typeface="Calibri"/>
              <a:ea typeface="Calibri"/>
              <a:cs typeface="Calibri"/>
              <a:sym typeface="Calibri"/>
            </a:endParaRPr>
          </a:p>
        </p:txBody>
      </p:sp>
      <p:sp>
        <p:nvSpPr>
          <p:cNvPr id="337" name="Google Shape;337;p28"/>
          <p:cNvSpPr txBox="1"/>
          <p:nvPr/>
        </p:nvSpPr>
        <p:spPr>
          <a:xfrm>
            <a:off x="1504500" y="-40825"/>
            <a:ext cx="6067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Schematische werking Smart Energy en HMI</a:t>
            </a:r>
            <a:endParaRPr/>
          </a:p>
        </p:txBody>
      </p:sp>
      <p:sp>
        <p:nvSpPr>
          <p:cNvPr id="338" name="Google Shape;338;p28"/>
          <p:cNvSpPr txBox="1"/>
          <p:nvPr/>
        </p:nvSpPr>
        <p:spPr>
          <a:xfrm>
            <a:off x="1650853" y="629487"/>
            <a:ext cx="13938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Cloud services</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a:t>
            </a:r>
            <a:endParaRPr sz="1100">
              <a:solidFill>
                <a:srgbClr val="00739A"/>
              </a:solidFill>
              <a:latin typeface="Calibri"/>
              <a:ea typeface="Calibri"/>
              <a:cs typeface="Calibri"/>
              <a:sym typeface="Calibri"/>
            </a:endParaRPr>
          </a:p>
        </p:txBody>
      </p:sp>
      <p:sp>
        <p:nvSpPr>
          <p:cNvPr id="339" name="Google Shape;339;p28"/>
          <p:cNvSpPr txBox="1"/>
          <p:nvPr/>
        </p:nvSpPr>
        <p:spPr>
          <a:xfrm>
            <a:off x="5232253" y="839550"/>
            <a:ext cx="13938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Cloud services</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a:t>
            </a:r>
            <a:endParaRPr sz="1100">
              <a:solidFill>
                <a:srgbClr val="00739A"/>
              </a:solidFill>
              <a:latin typeface="Calibri"/>
              <a:ea typeface="Calibri"/>
              <a:cs typeface="Calibri"/>
              <a:sym typeface="Calibri"/>
            </a:endParaRPr>
          </a:p>
        </p:txBody>
      </p:sp>
      <p:pic>
        <p:nvPicPr>
          <p:cNvPr id="340" name="Google Shape;340;p28"/>
          <p:cNvPicPr preferRelativeResize="0"/>
          <p:nvPr/>
        </p:nvPicPr>
        <p:blipFill>
          <a:blip r:embed="rId11">
            <a:alphaModFix/>
          </a:blip>
          <a:stretch>
            <a:fillRect/>
          </a:stretch>
        </p:blipFill>
        <p:spPr>
          <a:xfrm>
            <a:off x="1657025" y="2838425"/>
            <a:ext cx="1422926" cy="1072140"/>
          </a:xfrm>
          <a:prstGeom prst="rect">
            <a:avLst/>
          </a:prstGeom>
          <a:noFill/>
          <a:ln>
            <a:noFill/>
          </a:ln>
        </p:spPr>
      </p:pic>
      <p:sp>
        <p:nvSpPr>
          <p:cNvPr id="328" name="Google Shape;328;p28"/>
          <p:cNvSpPr txBox="1"/>
          <p:nvPr/>
        </p:nvSpPr>
        <p:spPr>
          <a:xfrm>
            <a:off x="1659500" y="2184949"/>
            <a:ext cx="1393800" cy="5694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Sprite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 visualisatie</a:t>
            </a:r>
            <a:endParaRPr sz="1100">
              <a:solidFill>
                <a:srgbClr val="00739A"/>
              </a:solidFill>
              <a:latin typeface="Calibri"/>
              <a:ea typeface="Calibri"/>
              <a:cs typeface="Calibri"/>
              <a:sym typeface="Calibri"/>
            </a:endParaRPr>
          </a:p>
        </p:txBody>
      </p:sp>
      <p:grpSp>
        <p:nvGrpSpPr>
          <p:cNvPr id="341" name="Google Shape;341;p28"/>
          <p:cNvGrpSpPr/>
          <p:nvPr/>
        </p:nvGrpSpPr>
        <p:grpSpPr>
          <a:xfrm rot="5400000">
            <a:off x="2212577" y="1926498"/>
            <a:ext cx="304193" cy="304193"/>
            <a:chOff x="2750650" y="724225"/>
            <a:chExt cx="547800" cy="547800"/>
          </a:xfrm>
        </p:grpSpPr>
        <p:sp>
          <p:nvSpPr>
            <p:cNvPr id="342" name="Google Shape;342;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3" name="Google Shape;343;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37"/>
          <p:cNvPicPr preferRelativeResize="0"/>
          <p:nvPr/>
        </p:nvPicPr>
        <p:blipFill rotWithShape="1">
          <a:blip r:embed="rId3">
            <a:alphaModFix/>
          </a:blip>
          <a:srcRect t="27700" b="28648"/>
          <a:stretch/>
        </p:blipFill>
        <p:spPr>
          <a:xfrm>
            <a:off x="7119550" y="1593375"/>
            <a:ext cx="1057575" cy="704200"/>
          </a:xfrm>
          <a:prstGeom prst="rect">
            <a:avLst/>
          </a:prstGeom>
          <a:noFill/>
          <a:ln>
            <a:noFill/>
          </a:ln>
        </p:spPr>
      </p:pic>
      <p:pic>
        <p:nvPicPr>
          <p:cNvPr id="421" name="Google Shape;421;p37"/>
          <p:cNvPicPr preferRelativeResize="0"/>
          <p:nvPr/>
        </p:nvPicPr>
        <p:blipFill>
          <a:blip r:embed="rId4">
            <a:alphaModFix/>
          </a:blip>
          <a:stretch>
            <a:fillRect/>
          </a:stretch>
        </p:blipFill>
        <p:spPr>
          <a:xfrm>
            <a:off x="2685800" y="1446102"/>
            <a:ext cx="1685923" cy="896682"/>
          </a:xfrm>
          <a:prstGeom prst="rect">
            <a:avLst/>
          </a:prstGeom>
          <a:noFill/>
          <a:ln>
            <a:noFill/>
          </a:ln>
        </p:spPr>
      </p:pic>
      <p:grpSp>
        <p:nvGrpSpPr>
          <p:cNvPr id="422" name="Google Shape;422;p37"/>
          <p:cNvGrpSpPr/>
          <p:nvPr/>
        </p:nvGrpSpPr>
        <p:grpSpPr>
          <a:xfrm>
            <a:off x="321753" y="1382892"/>
            <a:ext cx="1775719" cy="1125150"/>
            <a:chOff x="1777775" y="3445325"/>
            <a:chExt cx="2367626" cy="1500200"/>
          </a:xfrm>
        </p:grpSpPr>
        <p:pic>
          <p:nvPicPr>
            <p:cNvPr id="423" name="Google Shape;423;p37"/>
            <p:cNvPicPr preferRelativeResize="0"/>
            <p:nvPr/>
          </p:nvPicPr>
          <p:blipFill rotWithShape="1">
            <a:blip r:embed="rId5">
              <a:alphaModFix/>
            </a:blip>
            <a:srcRect l="13191" t="6634" r="12613" b="9697"/>
            <a:stretch/>
          </p:blipFill>
          <p:spPr>
            <a:xfrm>
              <a:off x="1777775" y="3445325"/>
              <a:ext cx="2367626" cy="1500200"/>
            </a:xfrm>
            <a:prstGeom prst="rect">
              <a:avLst/>
            </a:prstGeom>
            <a:noFill/>
            <a:ln>
              <a:noFill/>
            </a:ln>
          </p:spPr>
        </p:pic>
        <p:pic>
          <p:nvPicPr>
            <p:cNvPr id="424" name="Google Shape;424;p37"/>
            <p:cNvPicPr preferRelativeResize="0"/>
            <p:nvPr/>
          </p:nvPicPr>
          <p:blipFill>
            <a:blip r:embed="rId4">
              <a:alphaModFix/>
            </a:blip>
            <a:stretch>
              <a:fillRect/>
            </a:stretch>
          </p:blipFill>
          <p:spPr>
            <a:xfrm>
              <a:off x="2190750" y="3549750"/>
              <a:ext cx="1546450" cy="1012475"/>
            </a:xfrm>
            <a:prstGeom prst="rect">
              <a:avLst/>
            </a:prstGeom>
            <a:noFill/>
            <a:ln>
              <a:noFill/>
            </a:ln>
          </p:spPr>
        </p:pic>
      </p:grpSp>
      <p:pic>
        <p:nvPicPr>
          <p:cNvPr id="425" name="Google Shape;425;p37"/>
          <p:cNvPicPr preferRelativeResize="0"/>
          <p:nvPr/>
        </p:nvPicPr>
        <p:blipFill>
          <a:blip r:embed="rId6">
            <a:alphaModFix/>
          </a:blip>
          <a:stretch>
            <a:fillRect/>
          </a:stretch>
        </p:blipFill>
        <p:spPr>
          <a:xfrm>
            <a:off x="5004175" y="1630089"/>
            <a:ext cx="1002825" cy="630750"/>
          </a:xfrm>
          <a:prstGeom prst="rect">
            <a:avLst/>
          </a:prstGeom>
          <a:noFill/>
          <a:ln>
            <a:noFill/>
          </a:ln>
        </p:spPr>
      </p:pic>
      <p:sp>
        <p:nvSpPr>
          <p:cNvPr id="426" name="Google Shape;426;p37"/>
          <p:cNvSpPr txBox="1"/>
          <p:nvPr/>
        </p:nvSpPr>
        <p:spPr>
          <a:xfrm>
            <a:off x="259663" y="2393800"/>
            <a:ext cx="1899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Laptop</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met chrome browser en webcam </a:t>
            </a:r>
            <a:endParaRPr>
              <a:solidFill>
                <a:srgbClr val="00739A"/>
              </a:solidFill>
              <a:latin typeface="Calibri"/>
              <a:ea typeface="Calibri"/>
              <a:cs typeface="Calibri"/>
              <a:sym typeface="Calibri"/>
            </a:endParaRPr>
          </a:p>
        </p:txBody>
      </p:sp>
      <p:sp>
        <p:nvSpPr>
          <p:cNvPr id="427" name="Google Shape;427;p37"/>
          <p:cNvSpPr txBox="1"/>
          <p:nvPr/>
        </p:nvSpPr>
        <p:spPr>
          <a:xfrm>
            <a:off x="2497166" y="2377852"/>
            <a:ext cx="189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mBlock 5</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programmeer platform </a:t>
            </a:r>
            <a:endParaRPr>
              <a:solidFill>
                <a:srgbClr val="00739A"/>
              </a:solidFill>
              <a:latin typeface="Calibri"/>
              <a:ea typeface="Calibri"/>
              <a:cs typeface="Calibri"/>
              <a:sym typeface="Calibri"/>
            </a:endParaRPr>
          </a:p>
        </p:txBody>
      </p:sp>
      <p:sp>
        <p:nvSpPr>
          <p:cNvPr id="428" name="Google Shape;428;p37"/>
          <p:cNvSpPr txBox="1"/>
          <p:nvPr/>
        </p:nvSpPr>
        <p:spPr>
          <a:xfrm>
            <a:off x="4555633" y="2377850"/>
            <a:ext cx="189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Wifi verbinding</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met open internet </a:t>
            </a:r>
            <a:endParaRPr>
              <a:solidFill>
                <a:srgbClr val="00739A"/>
              </a:solidFill>
              <a:latin typeface="Calibri"/>
              <a:ea typeface="Calibri"/>
              <a:cs typeface="Calibri"/>
              <a:sym typeface="Calibri"/>
            </a:endParaRPr>
          </a:p>
        </p:txBody>
      </p:sp>
      <p:sp>
        <p:nvSpPr>
          <p:cNvPr id="429" name="Google Shape;429;p37"/>
          <p:cNvSpPr txBox="1"/>
          <p:nvPr/>
        </p:nvSpPr>
        <p:spPr>
          <a:xfrm>
            <a:off x="6412339" y="2377850"/>
            <a:ext cx="2472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USB Bluetooth dongle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Voor een draadloze verbinding</a:t>
            </a:r>
            <a:endParaRPr>
              <a:solidFill>
                <a:srgbClr val="00739A"/>
              </a:solidFill>
              <a:latin typeface="Calibri"/>
              <a:ea typeface="Calibri"/>
              <a:cs typeface="Calibri"/>
              <a:sym typeface="Calibri"/>
            </a:endParaRPr>
          </a:p>
        </p:txBody>
      </p:sp>
      <p:sp>
        <p:nvSpPr>
          <p:cNvPr id="430" name="Google Shape;430;p37"/>
          <p:cNvSpPr txBox="1"/>
          <p:nvPr/>
        </p:nvSpPr>
        <p:spPr>
          <a:xfrm>
            <a:off x="655200" y="4383550"/>
            <a:ext cx="2716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CyberPi </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Programmeerbare Microcontroller</a:t>
            </a:r>
            <a:endParaRPr>
              <a:solidFill>
                <a:srgbClr val="00739A"/>
              </a:solidFill>
              <a:latin typeface="Calibri"/>
              <a:ea typeface="Calibri"/>
              <a:cs typeface="Calibri"/>
              <a:sym typeface="Calibri"/>
            </a:endParaRPr>
          </a:p>
        </p:txBody>
      </p:sp>
      <p:sp>
        <p:nvSpPr>
          <p:cNvPr id="431" name="Google Shape;431;p37"/>
          <p:cNvSpPr txBox="1"/>
          <p:nvPr/>
        </p:nvSpPr>
        <p:spPr>
          <a:xfrm>
            <a:off x="3486700" y="4383550"/>
            <a:ext cx="2387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Off Grid installatie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Voor duurzame energie</a:t>
            </a:r>
            <a:endParaRPr>
              <a:solidFill>
                <a:srgbClr val="00739A"/>
              </a:solidFill>
              <a:latin typeface="Calibri"/>
              <a:ea typeface="Calibri"/>
              <a:cs typeface="Calibri"/>
              <a:sym typeface="Calibri"/>
            </a:endParaRPr>
          </a:p>
        </p:txBody>
      </p:sp>
      <p:sp>
        <p:nvSpPr>
          <p:cNvPr id="432" name="Google Shape;432;p37"/>
          <p:cNvSpPr txBox="1"/>
          <p:nvPr/>
        </p:nvSpPr>
        <p:spPr>
          <a:xfrm>
            <a:off x="655198" y="-11"/>
            <a:ext cx="80214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Dit heb je nodig voor het maken van een Smart Energy en HMI</a:t>
            </a:r>
            <a:endParaRPr sz="2100"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Hardware - software - materiaal</a:t>
            </a:r>
            <a:endParaRPr>
              <a:solidFill>
                <a:srgbClr val="00739A"/>
              </a:solidFill>
              <a:latin typeface="Calibri"/>
              <a:ea typeface="Calibri"/>
              <a:cs typeface="Calibri"/>
              <a:sym typeface="Calibri"/>
            </a:endParaRPr>
          </a:p>
        </p:txBody>
      </p:sp>
      <p:pic>
        <p:nvPicPr>
          <p:cNvPr id="433" name="Google Shape;433;p37"/>
          <p:cNvPicPr preferRelativeResize="0"/>
          <p:nvPr/>
        </p:nvPicPr>
        <p:blipFill>
          <a:blip r:embed="rId7">
            <a:alphaModFix/>
          </a:blip>
          <a:stretch>
            <a:fillRect/>
          </a:stretch>
        </p:blipFill>
        <p:spPr>
          <a:xfrm>
            <a:off x="6602387" y="3431234"/>
            <a:ext cx="1497045" cy="1056300"/>
          </a:xfrm>
          <a:prstGeom prst="rect">
            <a:avLst/>
          </a:prstGeom>
          <a:noFill/>
          <a:ln>
            <a:noFill/>
          </a:ln>
        </p:spPr>
      </p:pic>
      <p:sp>
        <p:nvSpPr>
          <p:cNvPr id="434" name="Google Shape;434;p37"/>
          <p:cNvSpPr txBox="1"/>
          <p:nvPr/>
        </p:nvSpPr>
        <p:spPr>
          <a:xfrm>
            <a:off x="5970803" y="4383550"/>
            <a:ext cx="2387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Technologie wijsheid</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Kennis en digitaal vaardig</a:t>
            </a:r>
            <a:endParaRPr>
              <a:solidFill>
                <a:srgbClr val="00739A"/>
              </a:solidFill>
              <a:latin typeface="Calibri"/>
              <a:ea typeface="Calibri"/>
              <a:cs typeface="Calibri"/>
              <a:sym typeface="Calibri"/>
            </a:endParaRPr>
          </a:p>
        </p:txBody>
      </p:sp>
      <p:pic>
        <p:nvPicPr>
          <p:cNvPr id="435" name="Google Shape;435;p37"/>
          <p:cNvPicPr preferRelativeResize="0"/>
          <p:nvPr/>
        </p:nvPicPr>
        <p:blipFill rotWithShape="1">
          <a:blip r:embed="rId8">
            <a:alphaModFix/>
          </a:blip>
          <a:srcRect l="11813" t="6530" r="11821" b="3646"/>
          <a:stretch/>
        </p:blipFill>
        <p:spPr>
          <a:xfrm>
            <a:off x="4110749" y="3879200"/>
            <a:ext cx="260982" cy="470800"/>
          </a:xfrm>
          <a:prstGeom prst="rect">
            <a:avLst/>
          </a:prstGeom>
          <a:noFill/>
          <a:ln>
            <a:noFill/>
          </a:ln>
        </p:spPr>
      </p:pic>
      <p:pic>
        <p:nvPicPr>
          <p:cNvPr id="436" name="Google Shape;436;p37"/>
          <p:cNvPicPr preferRelativeResize="0"/>
          <p:nvPr/>
        </p:nvPicPr>
        <p:blipFill>
          <a:blip r:embed="rId9">
            <a:alphaModFix/>
          </a:blip>
          <a:stretch>
            <a:fillRect/>
          </a:stretch>
        </p:blipFill>
        <p:spPr>
          <a:xfrm>
            <a:off x="4463525" y="3752798"/>
            <a:ext cx="540639" cy="630750"/>
          </a:xfrm>
          <a:prstGeom prst="rect">
            <a:avLst/>
          </a:prstGeom>
          <a:noFill/>
          <a:ln>
            <a:noFill/>
          </a:ln>
        </p:spPr>
      </p:pic>
      <p:pic>
        <p:nvPicPr>
          <p:cNvPr id="437" name="Google Shape;437;p37"/>
          <p:cNvPicPr preferRelativeResize="0"/>
          <p:nvPr/>
        </p:nvPicPr>
        <p:blipFill rotWithShape="1">
          <a:blip r:embed="rId10">
            <a:alphaModFix/>
          </a:blip>
          <a:srcRect l="8767"/>
          <a:stretch/>
        </p:blipFill>
        <p:spPr>
          <a:xfrm>
            <a:off x="5059124" y="3879212"/>
            <a:ext cx="385150" cy="470775"/>
          </a:xfrm>
          <a:prstGeom prst="rect">
            <a:avLst/>
          </a:prstGeom>
          <a:noFill/>
          <a:ln>
            <a:noFill/>
          </a:ln>
        </p:spPr>
      </p:pic>
      <p:pic>
        <p:nvPicPr>
          <p:cNvPr id="438" name="Google Shape;438;p37"/>
          <p:cNvPicPr preferRelativeResize="0"/>
          <p:nvPr/>
        </p:nvPicPr>
        <p:blipFill rotWithShape="1">
          <a:blip r:embed="rId11">
            <a:alphaModFix/>
          </a:blip>
          <a:srcRect l="14475" t="35930" r="13364" b="32831"/>
          <a:stretch/>
        </p:blipFill>
        <p:spPr>
          <a:xfrm>
            <a:off x="1044568" y="3648834"/>
            <a:ext cx="1937450" cy="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38"/>
          <p:cNvPicPr preferRelativeResize="0"/>
          <p:nvPr/>
        </p:nvPicPr>
        <p:blipFill>
          <a:blip r:embed="rId3">
            <a:alphaModFix/>
          </a:blip>
          <a:stretch>
            <a:fillRect/>
          </a:stretch>
        </p:blipFill>
        <p:spPr>
          <a:xfrm>
            <a:off x="3613375" y="1822726"/>
            <a:ext cx="5322162" cy="2823474"/>
          </a:xfrm>
          <a:prstGeom prst="rect">
            <a:avLst/>
          </a:prstGeom>
          <a:noFill/>
          <a:ln>
            <a:noFill/>
          </a:ln>
        </p:spPr>
      </p:pic>
      <p:sp>
        <p:nvSpPr>
          <p:cNvPr id="444" name="Google Shape;444;p38"/>
          <p:cNvSpPr txBox="1"/>
          <p:nvPr/>
        </p:nvSpPr>
        <p:spPr>
          <a:xfrm>
            <a:off x="2354175" y="-81646"/>
            <a:ext cx="4659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Hardware, Sprites en Scriptveld</a:t>
            </a:r>
            <a:endParaRPr/>
          </a:p>
        </p:txBody>
      </p:sp>
      <p:pic>
        <p:nvPicPr>
          <p:cNvPr id="445" name="Google Shape;445;p38"/>
          <p:cNvPicPr preferRelativeResize="0"/>
          <p:nvPr/>
        </p:nvPicPr>
        <p:blipFill>
          <a:blip r:embed="rId4">
            <a:alphaModFix/>
          </a:blip>
          <a:stretch>
            <a:fillRect/>
          </a:stretch>
        </p:blipFill>
        <p:spPr>
          <a:xfrm>
            <a:off x="483025" y="2420327"/>
            <a:ext cx="1917200" cy="1099201"/>
          </a:xfrm>
          <a:prstGeom prst="rect">
            <a:avLst/>
          </a:prstGeom>
          <a:noFill/>
          <a:ln>
            <a:noFill/>
          </a:ln>
        </p:spPr>
      </p:pic>
      <p:sp>
        <p:nvSpPr>
          <p:cNvPr id="446" name="Google Shape;446;p38"/>
          <p:cNvSpPr/>
          <p:nvPr/>
        </p:nvSpPr>
        <p:spPr>
          <a:xfrm>
            <a:off x="3655550" y="3520850"/>
            <a:ext cx="581700" cy="5079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4265150" y="3520850"/>
            <a:ext cx="581700" cy="188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8" name="Google Shape;448;p38"/>
          <p:cNvCxnSpPr>
            <a:stCxn id="446" idx="1"/>
            <a:endCxn id="449" idx="3"/>
          </p:cNvCxnSpPr>
          <p:nvPr/>
        </p:nvCxnSpPr>
        <p:spPr>
          <a:xfrm rot="10800000">
            <a:off x="2400350" y="3692300"/>
            <a:ext cx="1255200" cy="82500"/>
          </a:xfrm>
          <a:prstGeom prst="straightConnector1">
            <a:avLst/>
          </a:prstGeom>
          <a:noFill/>
          <a:ln w="19050" cap="flat" cmpd="sng">
            <a:solidFill>
              <a:srgbClr val="00739A"/>
            </a:solidFill>
            <a:prstDash val="dash"/>
            <a:round/>
            <a:headEnd type="none" w="med" len="med"/>
            <a:tailEnd type="triangle" w="med" len="med"/>
          </a:ln>
        </p:spPr>
      </p:cxnSp>
      <p:sp>
        <p:nvSpPr>
          <p:cNvPr id="450" name="Google Shape;450;p38"/>
          <p:cNvSpPr/>
          <p:nvPr/>
        </p:nvSpPr>
        <p:spPr>
          <a:xfrm>
            <a:off x="5379250" y="2095150"/>
            <a:ext cx="198900" cy="21942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5629275" y="2105375"/>
            <a:ext cx="939000" cy="21942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3620850" y="2105375"/>
            <a:ext cx="1707300" cy="1254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631450" y="2130875"/>
            <a:ext cx="1653300" cy="2158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4771000" y="4268900"/>
            <a:ext cx="530700" cy="3471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5371150" y="4365850"/>
            <a:ext cx="215100" cy="2142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txBox="1"/>
          <p:nvPr/>
        </p:nvSpPr>
        <p:spPr>
          <a:xfrm>
            <a:off x="165350" y="365021"/>
            <a:ext cx="88992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739A"/>
                </a:solidFill>
                <a:latin typeface="Calibri"/>
                <a:ea typeface="Calibri"/>
                <a:cs typeface="Calibri"/>
                <a:sym typeface="Calibri"/>
              </a:rPr>
              <a:t>Tijdens dit project gaan we hardware en software laten samenwerken in een sprite.  Een sprite wordt weergegeven in de Stage area. </a:t>
            </a:r>
          </a:p>
          <a:p>
            <a:pPr marL="0" lvl="0" indent="0" algn="l" rtl="0">
              <a:spcBef>
                <a:spcPts val="0"/>
              </a:spcBef>
              <a:spcAft>
                <a:spcPts val="0"/>
              </a:spcAft>
              <a:buNone/>
            </a:pPr>
            <a:r>
              <a:rPr lang="en" sz="1100">
                <a:solidFill>
                  <a:srgbClr val="00739A"/>
                </a:solidFill>
                <a:latin typeface="Calibri"/>
                <a:ea typeface="Calibri"/>
                <a:cs typeface="Calibri"/>
                <a:sym typeface="Calibri"/>
              </a:rPr>
              <a:t>In deze workshop ga je de hardware koppelen aan de sprites.</a:t>
            </a:r>
            <a:endParaRPr sz="1100">
              <a:solidFill>
                <a:srgbClr val="00739A"/>
              </a:solidFill>
              <a:latin typeface="Calibri"/>
              <a:ea typeface="Calibri"/>
              <a:cs typeface="Calibri"/>
              <a:sym typeface="Calibri"/>
            </a:endParaRPr>
          </a:p>
          <a:p>
            <a:pPr marL="0" lvl="0" indent="0" algn="l" rtl="0">
              <a:spcBef>
                <a:spcPts val="0"/>
              </a:spcBef>
              <a:spcAft>
                <a:spcPts val="0"/>
              </a:spcAft>
              <a:buNone/>
            </a:pPr>
            <a:r>
              <a:rPr lang="en" sz="1100">
                <a:solidFill>
                  <a:srgbClr val="00739A"/>
                </a:solidFill>
                <a:latin typeface="Calibri"/>
                <a:ea typeface="Calibri"/>
                <a:cs typeface="Calibri"/>
                <a:sym typeface="Calibri"/>
              </a:rPr>
              <a:t>In de onderstaande afbeelding vind je een overzicht van alle termen en functies die je tijdens deze workshop gaat tegen komen.</a:t>
            </a:r>
            <a:endParaRPr sz="1100">
              <a:solidFill>
                <a:srgbClr val="00739A"/>
              </a:solidFill>
              <a:latin typeface="Calibri"/>
              <a:ea typeface="Calibri"/>
              <a:cs typeface="Calibri"/>
              <a:sym typeface="Calibri"/>
            </a:endParaRPr>
          </a:p>
        </p:txBody>
      </p:sp>
      <p:sp>
        <p:nvSpPr>
          <p:cNvPr id="457" name="Google Shape;457;p38"/>
          <p:cNvSpPr txBox="1"/>
          <p:nvPr/>
        </p:nvSpPr>
        <p:spPr>
          <a:xfrm>
            <a:off x="2793350" y="2420325"/>
            <a:ext cx="77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Stage area</a:t>
            </a:r>
            <a:endParaRPr sz="1000">
              <a:solidFill>
                <a:srgbClr val="00739A"/>
              </a:solidFill>
              <a:latin typeface="Calibri"/>
              <a:ea typeface="Calibri"/>
              <a:cs typeface="Calibri"/>
              <a:sym typeface="Calibri"/>
            </a:endParaRPr>
          </a:p>
        </p:txBody>
      </p:sp>
      <p:sp>
        <p:nvSpPr>
          <p:cNvPr id="449" name="Google Shape;449;p38"/>
          <p:cNvSpPr txBox="1"/>
          <p:nvPr/>
        </p:nvSpPr>
        <p:spPr>
          <a:xfrm>
            <a:off x="1129724" y="3446041"/>
            <a:ext cx="1270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Hardware toevoegen en selecteren</a:t>
            </a:r>
            <a:endParaRPr sz="1000">
              <a:solidFill>
                <a:srgbClr val="00739A"/>
              </a:solidFill>
              <a:latin typeface="Calibri"/>
              <a:ea typeface="Calibri"/>
              <a:cs typeface="Calibri"/>
              <a:sym typeface="Calibri"/>
            </a:endParaRPr>
          </a:p>
        </p:txBody>
      </p:sp>
      <p:sp>
        <p:nvSpPr>
          <p:cNvPr id="458" name="Google Shape;458;p38"/>
          <p:cNvSpPr txBox="1"/>
          <p:nvPr/>
        </p:nvSpPr>
        <p:spPr>
          <a:xfrm>
            <a:off x="4006025" y="4566023"/>
            <a:ext cx="1653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Hardware verbinden en code uploaden of live testen </a:t>
            </a:r>
            <a:endParaRPr sz="1000">
              <a:solidFill>
                <a:srgbClr val="00739A"/>
              </a:solidFill>
              <a:latin typeface="Calibri"/>
              <a:ea typeface="Calibri"/>
              <a:cs typeface="Calibri"/>
              <a:sym typeface="Calibri"/>
            </a:endParaRPr>
          </a:p>
        </p:txBody>
      </p:sp>
      <p:sp>
        <p:nvSpPr>
          <p:cNvPr id="459" name="Google Shape;459;p38"/>
          <p:cNvSpPr txBox="1"/>
          <p:nvPr/>
        </p:nvSpPr>
        <p:spPr>
          <a:xfrm>
            <a:off x="4410850" y="1500229"/>
            <a:ext cx="1167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Hoofdcategorieën </a:t>
            </a:r>
            <a:endParaRPr sz="1000">
              <a:solidFill>
                <a:srgbClr val="00739A"/>
              </a:solidFill>
              <a:latin typeface="Calibri"/>
              <a:ea typeface="Calibri"/>
              <a:cs typeface="Calibri"/>
              <a:sym typeface="Calibri"/>
            </a:endParaRPr>
          </a:p>
        </p:txBody>
      </p:sp>
      <p:sp>
        <p:nvSpPr>
          <p:cNvPr id="460" name="Google Shape;460;p38"/>
          <p:cNvSpPr txBox="1"/>
          <p:nvPr/>
        </p:nvSpPr>
        <p:spPr>
          <a:xfrm>
            <a:off x="5655550" y="1500225"/>
            <a:ext cx="975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Code blokken </a:t>
            </a:r>
            <a:endParaRPr sz="1000">
              <a:solidFill>
                <a:srgbClr val="00739A"/>
              </a:solidFill>
              <a:latin typeface="Calibri"/>
              <a:ea typeface="Calibri"/>
              <a:cs typeface="Calibri"/>
              <a:sym typeface="Calibri"/>
            </a:endParaRPr>
          </a:p>
        </p:txBody>
      </p:sp>
      <p:sp>
        <p:nvSpPr>
          <p:cNvPr id="461" name="Google Shape;461;p38"/>
          <p:cNvSpPr txBox="1"/>
          <p:nvPr/>
        </p:nvSpPr>
        <p:spPr>
          <a:xfrm>
            <a:off x="6970150" y="1500225"/>
            <a:ext cx="975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Script veld </a:t>
            </a:r>
            <a:endParaRPr sz="1000">
              <a:solidFill>
                <a:srgbClr val="00739A"/>
              </a:solidFill>
              <a:latin typeface="Calibri"/>
              <a:ea typeface="Calibri"/>
              <a:cs typeface="Calibri"/>
              <a:sym typeface="Calibri"/>
            </a:endParaRPr>
          </a:p>
        </p:txBody>
      </p:sp>
      <p:sp>
        <p:nvSpPr>
          <p:cNvPr id="462" name="Google Shape;462;p38"/>
          <p:cNvSpPr txBox="1"/>
          <p:nvPr/>
        </p:nvSpPr>
        <p:spPr>
          <a:xfrm>
            <a:off x="2567221" y="4436112"/>
            <a:ext cx="1438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Achtergrond toevoegen en selecteren</a:t>
            </a:r>
            <a:endParaRPr sz="1000">
              <a:solidFill>
                <a:srgbClr val="00739A"/>
              </a:solidFill>
              <a:latin typeface="Calibri"/>
              <a:ea typeface="Calibri"/>
              <a:cs typeface="Calibri"/>
              <a:sym typeface="Calibri"/>
            </a:endParaRPr>
          </a:p>
        </p:txBody>
      </p:sp>
      <p:sp>
        <p:nvSpPr>
          <p:cNvPr id="463" name="Google Shape;463;p38"/>
          <p:cNvSpPr txBox="1"/>
          <p:nvPr/>
        </p:nvSpPr>
        <p:spPr>
          <a:xfrm>
            <a:off x="5971095" y="4566021"/>
            <a:ext cx="124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Hardware en Sprite extensies toevoegen</a:t>
            </a:r>
            <a:endParaRPr sz="1000">
              <a:solidFill>
                <a:srgbClr val="00739A"/>
              </a:solidFill>
              <a:latin typeface="Calibri"/>
              <a:ea typeface="Calibri"/>
              <a:cs typeface="Calibri"/>
              <a:sym typeface="Calibri"/>
            </a:endParaRPr>
          </a:p>
        </p:txBody>
      </p:sp>
      <p:cxnSp>
        <p:nvCxnSpPr>
          <p:cNvPr id="464" name="Google Shape;464;p38"/>
          <p:cNvCxnSpPr/>
          <p:nvPr/>
        </p:nvCxnSpPr>
        <p:spPr>
          <a:xfrm rot="10800000">
            <a:off x="3374025" y="2714500"/>
            <a:ext cx="249900" cy="316500"/>
          </a:xfrm>
          <a:prstGeom prst="straightConnector1">
            <a:avLst/>
          </a:prstGeom>
          <a:noFill/>
          <a:ln w="19050" cap="flat" cmpd="sng">
            <a:solidFill>
              <a:srgbClr val="00739A"/>
            </a:solidFill>
            <a:prstDash val="dash"/>
            <a:round/>
            <a:headEnd type="none" w="med" len="med"/>
            <a:tailEnd type="triangle" w="med" len="med"/>
          </a:ln>
        </p:spPr>
      </p:cxnSp>
      <p:cxnSp>
        <p:nvCxnSpPr>
          <p:cNvPr id="465" name="Google Shape;465;p38"/>
          <p:cNvCxnSpPr>
            <a:stCxn id="447" idx="2"/>
          </p:cNvCxnSpPr>
          <p:nvPr/>
        </p:nvCxnSpPr>
        <p:spPr>
          <a:xfrm flipH="1">
            <a:off x="4263800" y="3709550"/>
            <a:ext cx="292200" cy="390900"/>
          </a:xfrm>
          <a:prstGeom prst="straightConnector1">
            <a:avLst/>
          </a:prstGeom>
          <a:noFill/>
          <a:ln w="19050" cap="flat" cmpd="sng">
            <a:solidFill>
              <a:srgbClr val="00739A"/>
            </a:solidFill>
            <a:prstDash val="dash"/>
            <a:round/>
            <a:headEnd type="none" w="med" len="med"/>
            <a:tailEnd type="triangle" w="med" len="med"/>
          </a:ln>
        </p:spPr>
      </p:cxnSp>
      <p:cxnSp>
        <p:nvCxnSpPr>
          <p:cNvPr id="466" name="Google Shape;466;p38"/>
          <p:cNvCxnSpPr/>
          <p:nvPr/>
        </p:nvCxnSpPr>
        <p:spPr>
          <a:xfrm flipH="1">
            <a:off x="4472925" y="4439825"/>
            <a:ext cx="278700" cy="176100"/>
          </a:xfrm>
          <a:prstGeom prst="straightConnector1">
            <a:avLst/>
          </a:prstGeom>
          <a:noFill/>
          <a:ln w="19050" cap="flat" cmpd="sng">
            <a:solidFill>
              <a:srgbClr val="00739A"/>
            </a:solidFill>
            <a:prstDash val="dash"/>
            <a:round/>
            <a:headEnd type="none" w="med" len="med"/>
            <a:tailEnd type="triangle" w="med" len="med"/>
          </a:ln>
        </p:spPr>
      </p:cxnSp>
      <p:cxnSp>
        <p:nvCxnSpPr>
          <p:cNvPr id="467" name="Google Shape;467;p38"/>
          <p:cNvCxnSpPr/>
          <p:nvPr/>
        </p:nvCxnSpPr>
        <p:spPr>
          <a:xfrm rot="10800000">
            <a:off x="5220525" y="1778650"/>
            <a:ext cx="249900" cy="316500"/>
          </a:xfrm>
          <a:prstGeom prst="straightConnector1">
            <a:avLst/>
          </a:prstGeom>
          <a:noFill/>
          <a:ln w="19050" cap="flat" cmpd="sng">
            <a:solidFill>
              <a:srgbClr val="00739A"/>
            </a:solidFill>
            <a:prstDash val="dash"/>
            <a:round/>
            <a:headEnd type="none" w="med" len="med"/>
            <a:tailEnd type="triangle" w="med" len="med"/>
          </a:ln>
        </p:spPr>
      </p:cxnSp>
      <p:cxnSp>
        <p:nvCxnSpPr>
          <p:cNvPr id="468" name="Google Shape;468;p38"/>
          <p:cNvCxnSpPr/>
          <p:nvPr/>
        </p:nvCxnSpPr>
        <p:spPr>
          <a:xfrm rot="10800000" flipH="1">
            <a:off x="6112600" y="1787625"/>
            <a:ext cx="2400" cy="307500"/>
          </a:xfrm>
          <a:prstGeom prst="straightConnector1">
            <a:avLst/>
          </a:prstGeom>
          <a:noFill/>
          <a:ln w="19050" cap="flat" cmpd="sng">
            <a:solidFill>
              <a:srgbClr val="00739A"/>
            </a:solidFill>
            <a:prstDash val="dash"/>
            <a:round/>
            <a:headEnd type="none" w="med" len="med"/>
            <a:tailEnd type="triangle" w="med" len="med"/>
          </a:ln>
        </p:spPr>
      </p:cxnSp>
      <p:cxnSp>
        <p:nvCxnSpPr>
          <p:cNvPr id="469" name="Google Shape;469;p38"/>
          <p:cNvCxnSpPr/>
          <p:nvPr/>
        </p:nvCxnSpPr>
        <p:spPr>
          <a:xfrm rot="10800000">
            <a:off x="7343900" y="1795175"/>
            <a:ext cx="300" cy="328200"/>
          </a:xfrm>
          <a:prstGeom prst="straightConnector1">
            <a:avLst/>
          </a:prstGeom>
          <a:noFill/>
          <a:ln w="19050" cap="flat" cmpd="sng">
            <a:solidFill>
              <a:srgbClr val="00739A"/>
            </a:solidFill>
            <a:prstDash val="dash"/>
            <a:round/>
            <a:headEnd type="none" w="med" len="med"/>
            <a:tailEnd type="triangle" w="med" len="med"/>
          </a:ln>
        </p:spPr>
      </p:cxnSp>
      <p:cxnSp>
        <p:nvCxnSpPr>
          <p:cNvPr id="470" name="Google Shape;470;p38"/>
          <p:cNvCxnSpPr>
            <a:stCxn id="455" idx="3"/>
          </p:cNvCxnSpPr>
          <p:nvPr/>
        </p:nvCxnSpPr>
        <p:spPr>
          <a:xfrm>
            <a:off x="5586250" y="4472950"/>
            <a:ext cx="363000" cy="187200"/>
          </a:xfrm>
          <a:prstGeom prst="straightConnector1">
            <a:avLst/>
          </a:prstGeom>
          <a:noFill/>
          <a:ln w="19050" cap="flat" cmpd="sng">
            <a:solidFill>
              <a:srgbClr val="00739A"/>
            </a:solidFill>
            <a:prstDash val="dash"/>
            <a:round/>
            <a:headEnd type="none" w="med" len="med"/>
            <a:tailEnd type="triangle" w="med" len="med"/>
          </a:ln>
        </p:spPr>
      </p:cxnSp>
      <p:sp>
        <p:nvSpPr>
          <p:cNvPr id="471" name="Google Shape;471;p38"/>
          <p:cNvSpPr/>
          <p:nvPr/>
        </p:nvSpPr>
        <p:spPr>
          <a:xfrm>
            <a:off x="4874750" y="3520850"/>
            <a:ext cx="454200" cy="188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8"/>
          <p:cNvCxnSpPr>
            <a:endCxn id="462" idx="3"/>
          </p:cNvCxnSpPr>
          <p:nvPr/>
        </p:nvCxnSpPr>
        <p:spPr>
          <a:xfrm flipH="1">
            <a:off x="4006021" y="3709512"/>
            <a:ext cx="1007100" cy="972900"/>
          </a:xfrm>
          <a:prstGeom prst="straightConnector1">
            <a:avLst/>
          </a:prstGeom>
          <a:noFill/>
          <a:ln w="19050" cap="flat" cmpd="sng">
            <a:solidFill>
              <a:srgbClr val="00739A"/>
            </a:solidFill>
            <a:prstDash val="dash"/>
            <a:round/>
            <a:headEnd type="none" w="med" len="med"/>
            <a:tailEnd type="triangle" w="med" len="med"/>
          </a:ln>
        </p:spPr>
      </p:cxnSp>
      <p:sp>
        <p:nvSpPr>
          <p:cNvPr id="473" name="Google Shape;473;p38"/>
          <p:cNvSpPr txBox="1"/>
          <p:nvPr/>
        </p:nvSpPr>
        <p:spPr>
          <a:xfrm>
            <a:off x="3105888" y="3989067"/>
            <a:ext cx="1438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Sprites toevoegen en selecteren</a:t>
            </a:r>
            <a:endParaRPr sz="1000">
              <a:solidFill>
                <a:srgbClr val="00739A"/>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4;p39">
            <a:extLst>
              <a:ext uri="{FF2B5EF4-FFF2-40B4-BE49-F238E27FC236}">
                <a16:creationId xmlns:a16="http://schemas.microsoft.com/office/drawing/2014/main" id="{0137ADFF-10FE-A0CE-F39F-81C79DEB8DD7}"/>
              </a:ext>
            </a:extLst>
          </p:cNvPr>
          <p:cNvSpPr txBox="1"/>
          <p:nvPr/>
        </p:nvSpPr>
        <p:spPr>
          <a:xfrm>
            <a:off x="958200" y="1311789"/>
            <a:ext cx="7227600" cy="258529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00739A"/>
                </a:solidFill>
                <a:latin typeface="Calibri"/>
                <a:ea typeface="Calibri"/>
                <a:cs typeface="Calibri"/>
                <a:sym typeface="Calibri"/>
              </a:rPr>
              <a:t>DEEL 1.</a:t>
            </a:r>
          </a:p>
          <a:p>
            <a:pPr marL="0" lvl="0" indent="0" algn="ctr" rtl="0">
              <a:spcBef>
                <a:spcPts val="0"/>
              </a:spcBef>
              <a:spcAft>
                <a:spcPts val="0"/>
              </a:spcAft>
              <a:buNone/>
            </a:pPr>
            <a:r>
              <a:rPr lang="en" sz="4800" b="1">
                <a:solidFill>
                  <a:srgbClr val="00739A"/>
                </a:solidFill>
                <a:latin typeface="Calibri"/>
                <a:ea typeface="Calibri"/>
                <a:cs typeface="Calibri"/>
                <a:sym typeface="Calibri"/>
              </a:rPr>
              <a:t>Hardware programmeren </a:t>
            </a: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r>
              <a:rPr lang="nl-NL" sz="1200">
                <a:solidFill>
                  <a:srgbClr val="00739A"/>
                </a:solidFill>
                <a:latin typeface="Calibri"/>
                <a:ea typeface="Calibri"/>
                <a:cs typeface="Calibri"/>
                <a:sym typeface="Calibri"/>
              </a:rPr>
              <a:t>- Input en Output van en naar de </a:t>
            </a:r>
            <a:r>
              <a:rPr lang="nl-NL" sz="1200" err="1">
                <a:solidFill>
                  <a:srgbClr val="00739A"/>
                </a:solidFill>
                <a:latin typeface="Calibri"/>
                <a:ea typeface="Calibri"/>
                <a:cs typeface="Calibri"/>
                <a:sym typeface="Calibri"/>
              </a:rPr>
              <a:t>CyberPi</a:t>
            </a:r>
            <a:r>
              <a:rPr lang="nl-NL" sz="1200">
                <a:solidFill>
                  <a:srgbClr val="00739A"/>
                </a:solidFill>
                <a:latin typeface="Calibri"/>
                <a:ea typeface="Calibri"/>
                <a:cs typeface="Calibri"/>
                <a:sym typeface="Calibri"/>
              </a:rPr>
              <a:t> microcontroller programmeren -</a:t>
            </a:r>
          </a:p>
        </p:txBody>
      </p:sp>
    </p:spTree>
    <p:extLst>
      <p:ext uri="{BB962C8B-B14F-4D97-AF65-F5344CB8AC3E}">
        <p14:creationId xmlns:p14="http://schemas.microsoft.com/office/powerpoint/2010/main" val="177945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80" name="Google Shape;480;p39"/>
          <p:cNvSpPr txBox="1"/>
          <p:nvPr/>
        </p:nvSpPr>
        <p:spPr>
          <a:xfrm>
            <a:off x="4591802" y="906607"/>
            <a:ext cx="4457623" cy="2123628"/>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739A"/>
              </a:buClr>
              <a:buSzPts val="1400"/>
              <a:buFont typeface="Calibri"/>
              <a:buChar char="●"/>
            </a:pPr>
            <a:r>
              <a:rPr lang="en">
                <a:solidFill>
                  <a:srgbClr val="00739A"/>
                </a:solidFill>
                <a:latin typeface="Calibri"/>
                <a:ea typeface="Calibri"/>
                <a:cs typeface="Calibri"/>
                <a:sym typeface="Calibri"/>
              </a:rPr>
              <a:t>In dit deel gaan we de microcontroller in combinatie met de hardware zonnepaneel, wind,- en water turbine en de IoT extensie programmeren. </a:t>
            </a:r>
            <a:endParaRPr>
              <a:solidFill>
                <a:srgbClr val="00739A"/>
              </a:solidFill>
              <a:latin typeface="Calibri"/>
              <a:ea typeface="Calibri"/>
              <a:cs typeface="Calibri"/>
              <a:sym typeface="Calibri"/>
            </a:endParaRPr>
          </a:p>
          <a:p>
            <a:pPr marL="0" lvl="0" indent="0" algn="l" rtl="0">
              <a:spcBef>
                <a:spcPts val="0"/>
              </a:spcBef>
              <a:spcAft>
                <a:spcPts val="0"/>
              </a:spcAft>
              <a:buNone/>
            </a:pP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a:solidFill>
                  <a:srgbClr val="00739A"/>
                </a:solidFill>
                <a:latin typeface="Calibri"/>
                <a:ea typeface="Calibri"/>
                <a:cs typeface="Calibri"/>
                <a:sym typeface="Calibri"/>
              </a:rPr>
              <a:t>Het is de bedoeling dat we de data van deze actuatoren en cloud services versturen via een Bluetooth draadloos netwerk. En dat we deze data van het lcd scherm CyberPi kunnen aflezen.  </a:t>
            </a:r>
            <a:endParaRPr>
              <a:solidFill>
                <a:srgbClr val="00739A"/>
              </a:solidFill>
              <a:latin typeface="Calibri"/>
              <a:ea typeface="Calibri"/>
              <a:cs typeface="Calibri"/>
              <a:sym typeface="Calibri"/>
            </a:endParaRPr>
          </a:p>
          <a:p>
            <a:pPr marL="0" lvl="0" indent="0" algn="l" rtl="0">
              <a:spcBef>
                <a:spcPts val="0"/>
              </a:spcBef>
              <a:spcAft>
                <a:spcPts val="0"/>
              </a:spcAft>
              <a:buNone/>
            </a:pPr>
            <a:endParaRPr>
              <a:solidFill>
                <a:srgbClr val="00739A"/>
              </a:solidFill>
              <a:latin typeface="Calibri"/>
              <a:ea typeface="Calibri"/>
              <a:cs typeface="Calibri"/>
              <a:sym typeface="Calibri"/>
            </a:endParaRPr>
          </a:p>
        </p:txBody>
      </p:sp>
      <p:pic>
        <p:nvPicPr>
          <p:cNvPr id="481" name="Google Shape;481;p39"/>
          <p:cNvPicPr preferRelativeResize="0"/>
          <p:nvPr/>
        </p:nvPicPr>
        <p:blipFill>
          <a:blip r:embed="rId3">
            <a:alphaModFix/>
          </a:blip>
          <a:stretch>
            <a:fillRect/>
          </a:stretch>
        </p:blipFill>
        <p:spPr>
          <a:xfrm>
            <a:off x="473170" y="1859246"/>
            <a:ext cx="4213207" cy="2080211"/>
          </a:xfrm>
          <a:prstGeom prst="rect">
            <a:avLst/>
          </a:prstGeom>
          <a:noFill/>
          <a:ln>
            <a:noFill/>
          </a:ln>
        </p:spPr>
      </p:pic>
      <p:pic>
        <p:nvPicPr>
          <p:cNvPr id="482" name="Google Shape;482;p39"/>
          <p:cNvPicPr preferRelativeResize="0"/>
          <p:nvPr/>
        </p:nvPicPr>
        <p:blipFill>
          <a:blip r:embed="rId4">
            <a:alphaModFix/>
          </a:blip>
          <a:stretch>
            <a:fillRect/>
          </a:stretch>
        </p:blipFill>
        <p:spPr>
          <a:xfrm>
            <a:off x="3049931" y="3042825"/>
            <a:ext cx="282968" cy="285101"/>
          </a:xfrm>
          <a:prstGeom prst="rect">
            <a:avLst/>
          </a:prstGeom>
          <a:noFill/>
          <a:ln>
            <a:noFill/>
          </a:ln>
        </p:spPr>
      </p:pic>
      <p:sp>
        <p:nvSpPr>
          <p:cNvPr id="483" name="Google Shape;483;p39"/>
          <p:cNvSpPr/>
          <p:nvPr/>
        </p:nvSpPr>
        <p:spPr>
          <a:xfrm>
            <a:off x="363975" y="1910255"/>
            <a:ext cx="2116500" cy="2116500"/>
          </a:xfrm>
          <a:prstGeom prst="roundRect">
            <a:avLst>
              <a:gd name="adj" fmla="val 16667"/>
            </a:avLst>
          </a:prstGeom>
          <a:solidFill>
            <a:srgbClr val="00739A">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txBox="1"/>
          <p:nvPr/>
        </p:nvSpPr>
        <p:spPr>
          <a:xfrm>
            <a:off x="703950" y="213907"/>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Hardware programmeren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40"/>
          <p:cNvPicPr preferRelativeResize="0"/>
          <p:nvPr/>
        </p:nvPicPr>
        <p:blipFill rotWithShape="1">
          <a:blip r:embed="rId3">
            <a:alphaModFix/>
          </a:blip>
          <a:srcRect t="2874" r="59602"/>
          <a:stretch/>
        </p:blipFill>
        <p:spPr>
          <a:xfrm>
            <a:off x="293339" y="2036996"/>
            <a:ext cx="2379652" cy="3019125"/>
          </a:xfrm>
          <a:prstGeom prst="rect">
            <a:avLst/>
          </a:prstGeom>
          <a:noFill/>
          <a:ln>
            <a:noFill/>
          </a:ln>
        </p:spPr>
      </p:pic>
      <p:pic>
        <p:nvPicPr>
          <p:cNvPr id="490" name="Google Shape;490;p40"/>
          <p:cNvPicPr preferRelativeResize="0"/>
          <p:nvPr/>
        </p:nvPicPr>
        <p:blipFill rotWithShape="1">
          <a:blip r:embed="rId4">
            <a:alphaModFix/>
          </a:blip>
          <a:srcRect t="2688" b="4589"/>
          <a:stretch/>
        </p:blipFill>
        <p:spPr>
          <a:xfrm>
            <a:off x="2672989" y="2036996"/>
            <a:ext cx="6288676" cy="3083000"/>
          </a:xfrm>
          <a:prstGeom prst="rect">
            <a:avLst/>
          </a:prstGeom>
          <a:noFill/>
          <a:ln>
            <a:noFill/>
          </a:ln>
        </p:spPr>
      </p:pic>
      <p:sp>
        <p:nvSpPr>
          <p:cNvPr id="491" name="Google Shape;491;p40"/>
          <p:cNvSpPr/>
          <p:nvPr/>
        </p:nvSpPr>
        <p:spPr>
          <a:xfrm>
            <a:off x="1435589" y="4783546"/>
            <a:ext cx="240000" cy="272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5752639" y="2257996"/>
            <a:ext cx="1085100" cy="272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txBox="1"/>
          <p:nvPr/>
        </p:nvSpPr>
        <p:spPr>
          <a:xfrm>
            <a:off x="1675589" y="4719796"/>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494" name="Google Shape;494;p40"/>
          <p:cNvSpPr txBox="1"/>
          <p:nvPr/>
        </p:nvSpPr>
        <p:spPr>
          <a:xfrm>
            <a:off x="6837739" y="2194246"/>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
        <p:nvSpPr>
          <p:cNvPr id="495" name="Google Shape;495;p40"/>
          <p:cNvSpPr txBox="1"/>
          <p:nvPr/>
        </p:nvSpPr>
        <p:spPr>
          <a:xfrm>
            <a:off x="3006200" y="-81650"/>
            <a:ext cx="361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Robotisering met hardware</a:t>
            </a:r>
            <a:endParaRPr/>
          </a:p>
        </p:txBody>
      </p:sp>
      <p:sp>
        <p:nvSpPr>
          <p:cNvPr id="496" name="Google Shape;496;p40"/>
          <p:cNvSpPr txBox="1"/>
          <p:nvPr/>
        </p:nvSpPr>
        <p:spPr>
          <a:xfrm>
            <a:off x="236775" y="256581"/>
            <a:ext cx="86961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739A"/>
                </a:solidFill>
                <a:latin typeface="Calibri"/>
                <a:ea typeface="Calibri"/>
                <a:cs typeface="Calibri"/>
                <a:sym typeface="Calibri"/>
              </a:rPr>
              <a:t>De CyberPi is een microcontroller met ingebouwde Wifi en Bluetooth adapter om draadloze netwerken op te zetten. De microcontroller procest de input (sensoren), output (actuatoren) en software extensies die erop aan worden gesloten. </a:t>
            </a:r>
            <a:endParaRPr sz="1200">
              <a:solidFill>
                <a:srgbClr val="00739A"/>
              </a:solidFill>
              <a:latin typeface="Calibri"/>
              <a:ea typeface="Calibri"/>
              <a:cs typeface="Calibri"/>
              <a:sym typeface="Calibri"/>
            </a:endParaRPr>
          </a:p>
          <a:p>
            <a:pPr marL="0" lvl="0" indent="0" algn="l" rtl="0">
              <a:spcBef>
                <a:spcPts val="0"/>
              </a:spcBef>
              <a:spcAft>
                <a:spcPts val="0"/>
              </a:spcAft>
              <a:buNone/>
            </a:pPr>
            <a:endParaRPr sz="1200">
              <a:solidFill>
                <a:srgbClr val="00739A"/>
              </a:solidFill>
              <a:latin typeface="Calibri"/>
              <a:ea typeface="Calibri"/>
              <a:cs typeface="Calibri"/>
              <a:sym typeface="Calibri"/>
            </a:endParaRPr>
          </a:p>
          <a:p>
            <a:pPr marL="0" lvl="0" indent="0" algn="l" rtl="0">
              <a:spcBef>
                <a:spcPts val="0"/>
              </a:spcBef>
              <a:spcAft>
                <a:spcPts val="0"/>
              </a:spcAft>
              <a:buNone/>
            </a:pPr>
            <a:r>
              <a:rPr lang="en" sz="1200">
                <a:solidFill>
                  <a:srgbClr val="00739A"/>
                </a:solidFill>
                <a:latin typeface="Calibri"/>
                <a:ea typeface="Calibri"/>
                <a:cs typeface="Calibri"/>
                <a:sym typeface="Calibri"/>
              </a:rPr>
              <a:t>De microcontroller kan zijn omgeving waarnemen met de sensoren en actie uitvoeren met actuatoren. Om alle functies te kunnen gebruiken en programmeren hebben we apparaat extensies nodig. Dit zijn blokjes software om de functie te kunnen gebruiken en deze moeten we eerst toevoegen in de mBlock5 (programmeer omgeving). Volg de onderstaande stappen en ga door naar de volgende pagina.</a:t>
            </a:r>
            <a:endParaRPr sz="12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Klik op extensie</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Klik op apparaat extensies </a:t>
            </a:r>
            <a:endParaRPr sz="1100">
              <a:solidFill>
                <a:srgbClr val="00739A"/>
              </a:solidFill>
              <a:latin typeface="Calibri"/>
              <a:ea typeface="Calibri"/>
              <a:cs typeface="Calibri"/>
              <a:sym typeface="Calibri"/>
            </a:endParaRPr>
          </a:p>
          <a:p>
            <a:pPr marL="0" lvl="0" indent="0" algn="l" rtl="0">
              <a:spcBef>
                <a:spcPts val="0"/>
              </a:spcBef>
              <a:spcAft>
                <a:spcPts val="0"/>
              </a:spcAft>
              <a:buNone/>
            </a:pPr>
            <a:endParaRPr sz="1100">
              <a:solidFill>
                <a:srgbClr val="00739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ad0c86-7066-4a81-a252-47365fa1fb67">
      <Terms xmlns="http://schemas.microsoft.com/office/infopath/2007/PartnerControls"/>
    </lcf76f155ced4ddcb4097134ff3c332f>
    <TaxCatchAll xmlns="26b9c2c1-8269-4a5e-aa17-8660e6d554c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D0D5809EE11E4584846170D1F88593" ma:contentTypeVersion="18" ma:contentTypeDescription="Create a new document." ma:contentTypeScope="" ma:versionID="83b8e3bd3e8bce3f8d73e8c6f87c9b1d">
  <xsd:schema xmlns:xsd="http://www.w3.org/2001/XMLSchema" xmlns:xs="http://www.w3.org/2001/XMLSchema" xmlns:p="http://schemas.microsoft.com/office/2006/metadata/properties" xmlns:ns2="65ad0c86-7066-4a81-a252-47365fa1fb67" xmlns:ns3="26b9c2c1-8269-4a5e-aa17-8660e6d554c6" targetNamespace="http://schemas.microsoft.com/office/2006/metadata/properties" ma:root="true" ma:fieldsID="7cc02b7d18a93e581a4fd2293e5274bd" ns2:_="" ns3:_="">
    <xsd:import namespace="65ad0c86-7066-4a81-a252-47365fa1fb67"/>
    <xsd:import namespace="26b9c2c1-8269-4a5e-aa17-8660e6d554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d0c86-7066-4a81-a252-47365fa1fb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6644ff8-ce9c-4ac3-9f95-2ebca19a904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9c2c1-8269-4a5e-aa17-8660e6d554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200e107-ed64-4af4-a029-dba159b6b23c}" ma:internalName="TaxCatchAll" ma:showField="CatchAllData" ma:web="26b9c2c1-8269-4a5e-aa17-8660e6d55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639BE-1954-4128-86F9-509F05FF6AEB}">
  <ds:schemaRefs>
    <ds:schemaRef ds:uri="26b9c2c1-8269-4a5e-aa17-8660e6d554c6"/>
    <ds:schemaRef ds:uri="65ad0c86-7066-4a81-a252-47365fa1fb6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E493CA-11F2-4B38-B398-07F2D3807775}">
  <ds:schemaRefs>
    <ds:schemaRef ds:uri="http://schemas.microsoft.com/sharepoint/v3/contenttype/forms"/>
  </ds:schemaRefs>
</ds:datastoreItem>
</file>

<file path=customXml/itemProps3.xml><?xml version="1.0" encoding="utf-8"?>
<ds:datastoreItem xmlns:ds="http://schemas.openxmlformats.org/officeDocument/2006/customXml" ds:itemID="{14028F46-8DAA-441D-B0F3-0F9B37CF7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ad0c86-7066-4a81-a252-47365fa1fb67"/>
    <ds:schemaRef ds:uri="26b9c2c1-8269-4a5e-aa17-8660e6d55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On-screen Show (16:9)</PresentationFormat>
  <Paragraphs>149</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Nathan Meinen</cp:lastModifiedBy>
  <cp:revision>2</cp:revision>
  <dcterms:modified xsi:type="dcterms:W3CDTF">2023-03-21T08:06:26Z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0x01010000D0D5809EE11E4584846170D1F88593</vt:lpwstr>
  </property>
  <property fmtid="{D5CDD505-2E9C-101B-9397-08002B2CF9AE}" pid="3" name="MediaServiceImageTags">
    <vt:lpwstr/>
  </property>
</Properties>
</file>