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24"/>
  </p:notesMasterIdLst>
  <p:sldIdLst>
    <p:sldId id="256" r:id="rId5"/>
    <p:sldId id="261" r:id="rId6"/>
    <p:sldId id="265" r:id="rId7"/>
    <p:sldId id="275" r:id="rId8"/>
    <p:sldId id="306" r:id="rId9"/>
    <p:sldId id="279" r:id="rId10"/>
    <p:sldId id="283" r:id="rId11"/>
    <p:sldId id="280" r:id="rId12"/>
    <p:sldId id="281" r:id="rId13"/>
    <p:sldId id="282" r:id="rId14"/>
    <p:sldId id="284" r:id="rId15"/>
    <p:sldId id="285" r:id="rId16"/>
    <p:sldId id="286" r:id="rId17"/>
    <p:sldId id="304" r:id="rId18"/>
    <p:sldId id="288" r:id="rId19"/>
    <p:sldId id="290" r:id="rId20"/>
    <p:sldId id="305" r:id="rId21"/>
    <p:sldId id="300" r:id="rId22"/>
    <p:sldId id="26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7F53A-3E16-4AC1-94F5-D2D56C4F43C5}" v="1" dt="2023-04-06T08:53:4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71f197d5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71f197d5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058c94246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058c94246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058c94246a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058c94246a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58c94246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58c94246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078377a7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078377a7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de29c22877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de29c22877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dd525016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dd525016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11fc9999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111fc99997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b6534832d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b6534832d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e29c2287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de29c2287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de29c2287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de29c2287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de29c22877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de29c2287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0e22cc809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0e22cc809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de29c22877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de29c22877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de29c22877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de29c22877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de29c22877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de29c22877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S STEAM" type="blank">
  <p:cSld name="BLANK">
    <p:spTree>
      <p:nvGrpSpPr>
        <p:cNvPr id="1" name="Shape 9"/>
        <p:cNvGrpSpPr/>
        <p:nvPr/>
      </p:nvGrpSpPr>
      <p:grpSpPr>
        <a:xfrm>
          <a:off x="0" y="0"/>
          <a:ext cx="0" cy="0"/>
          <a:chOff x="0" y="0"/>
          <a:chExt cx="0" cy="0"/>
        </a:xfrm>
      </p:grpSpPr>
      <p:sp>
        <p:nvSpPr>
          <p:cNvPr id="10" name="Google Shape;10;p2"/>
          <p:cNvSpPr txBox="1"/>
          <p:nvPr/>
        </p:nvSpPr>
        <p:spPr>
          <a:xfrm>
            <a:off x="980675" y="513425"/>
            <a:ext cx="531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0739A"/>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Microsoft JhengHei"/>
                <a:ea typeface="Microsoft JhengHei"/>
                <a:cs typeface="Microsoft JhengHei"/>
                <a:sym typeface="Microsoft JhengHe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1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Microsoft JhengHei"/>
                <a:ea typeface="Microsoft JhengHei"/>
                <a:cs typeface="Microsoft JhengHei"/>
                <a:sym typeface="Microsoft JhengHe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Microsoft JhengHei"/>
                <a:ea typeface="Microsoft JhengHei"/>
                <a:cs typeface="Microsoft JhengHei"/>
                <a:sym typeface="Microsoft JhengHe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6" name="Google Shape;76;p14"/>
          <p:cNvSpPr txBox="1">
            <a:spLocks noGrp="1"/>
          </p:cNvSpPr>
          <p:nvPr>
            <p:ph type="body" idx="1"/>
          </p:nvPr>
        </p:nvSpPr>
        <p:spPr>
          <a:xfrm rot="5400000">
            <a:off x="1349550"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sp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keblock Innovation Space">
  <p:cSld name="Makeblock Innovation Space">
    <p:spTree>
      <p:nvGrpSpPr>
        <p:cNvPr id="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1pPr>
            <a:lvl2pPr lvl="1"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2pPr>
            <a:lvl3pPr lvl="2"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3pPr>
            <a:lvl4pPr lvl="3"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4pPr>
            <a:lvl5pPr lvl="4"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5pPr>
            <a:lvl6pPr lvl="5"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6pPr>
            <a:lvl7pPr lvl="6"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7pPr>
            <a:lvl8pPr lvl="7"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8pPr>
            <a:lvl9pPr lvl="8"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9pPr>
          </a:lstStyle>
          <a:p>
            <a:endParaRPr/>
          </a:p>
        </p:txBody>
      </p:sp>
      <p:sp>
        <p:nvSpPr>
          <p:cNvPr id="84" name="Google Shape;84;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1pPr>
            <a:lvl2pPr lvl="1"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2pPr>
            <a:lvl3pPr lvl="2"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3pPr>
            <a:lvl4pPr lvl="3"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4pPr>
            <a:lvl5pPr lvl="4"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5pPr>
            <a:lvl6pPr lvl="5"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6pPr>
            <a:lvl7pPr lvl="6"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7pPr>
            <a:lvl8pPr lvl="7"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8pPr>
            <a:lvl9pPr lvl="8"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000"/>
              <a:buFont typeface="Calibri"/>
              <a:buNone/>
              <a:defRPr sz="30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3" name="Google Shape;13;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
        <p:nvSpPr>
          <p:cNvPr id="14" name="Google Shape;14;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1pPr>
            <a:lvl2pPr marR="0" lvl="1"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2pPr>
            <a:lvl3pPr marR="0" lvl="2"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3pPr>
            <a:lvl4pPr marR="0" lvl="3"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4pPr>
            <a:lvl5pPr marR="0" lvl="4"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5pPr>
            <a:lvl6pPr marR="0" lvl="5"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6pPr>
            <a:lvl7pPr marR="0" lvl="6"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7pPr>
            <a:lvl8pPr marR="0" lvl="7"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8pPr>
            <a:lvl9pPr marR="0" lvl="8"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Clr>
                <a:srgbClr val="00739A"/>
              </a:buClr>
              <a:buSzPts val="1100"/>
              <a:buFont typeface="Calibri"/>
              <a:buNone/>
              <a:defRPr>
                <a:solidFill>
                  <a:srgbClr val="00739A"/>
                </a:solidFill>
              </a:defRPr>
            </a:lvl1pPr>
            <a:lvl2pPr lvl="1" algn="l" rtl="0">
              <a:spcBef>
                <a:spcPts val="0"/>
              </a:spcBef>
              <a:spcAft>
                <a:spcPts val="0"/>
              </a:spcAft>
              <a:buClr>
                <a:srgbClr val="00739A"/>
              </a:buClr>
              <a:buSzPts val="1100"/>
              <a:buFont typeface="Calibri"/>
              <a:buNone/>
              <a:defRPr>
                <a:solidFill>
                  <a:srgbClr val="00739A"/>
                </a:solidFill>
              </a:defRPr>
            </a:lvl2pPr>
            <a:lvl3pPr lvl="2" algn="l" rtl="0">
              <a:spcBef>
                <a:spcPts val="0"/>
              </a:spcBef>
              <a:spcAft>
                <a:spcPts val="0"/>
              </a:spcAft>
              <a:buClr>
                <a:srgbClr val="00739A"/>
              </a:buClr>
              <a:buSzPts val="1100"/>
              <a:buFont typeface="Calibri"/>
              <a:buNone/>
              <a:defRPr>
                <a:solidFill>
                  <a:srgbClr val="00739A"/>
                </a:solidFill>
              </a:defRPr>
            </a:lvl3pPr>
            <a:lvl4pPr lvl="3" algn="l" rtl="0">
              <a:spcBef>
                <a:spcPts val="0"/>
              </a:spcBef>
              <a:spcAft>
                <a:spcPts val="0"/>
              </a:spcAft>
              <a:buClr>
                <a:srgbClr val="00739A"/>
              </a:buClr>
              <a:buSzPts val="1100"/>
              <a:buFont typeface="Calibri"/>
              <a:buNone/>
              <a:defRPr>
                <a:solidFill>
                  <a:srgbClr val="00739A"/>
                </a:solidFill>
              </a:defRPr>
            </a:lvl4pPr>
            <a:lvl5pPr lvl="4" algn="l" rtl="0">
              <a:spcBef>
                <a:spcPts val="0"/>
              </a:spcBef>
              <a:spcAft>
                <a:spcPts val="0"/>
              </a:spcAft>
              <a:buClr>
                <a:srgbClr val="00739A"/>
              </a:buClr>
              <a:buSzPts val="1100"/>
              <a:buFont typeface="Calibri"/>
              <a:buNone/>
              <a:defRPr>
                <a:solidFill>
                  <a:srgbClr val="00739A"/>
                </a:solidFill>
              </a:defRPr>
            </a:lvl5pPr>
            <a:lvl6pPr lvl="5" algn="l" rtl="0">
              <a:spcBef>
                <a:spcPts val="0"/>
              </a:spcBef>
              <a:spcAft>
                <a:spcPts val="0"/>
              </a:spcAft>
              <a:buClr>
                <a:srgbClr val="00739A"/>
              </a:buClr>
              <a:buSzPts val="1100"/>
              <a:buFont typeface="Calibri"/>
              <a:buNone/>
              <a:defRPr>
                <a:solidFill>
                  <a:srgbClr val="00739A"/>
                </a:solidFill>
              </a:defRPr>
            </a:lvl6pPr>
            <a:lvl7pPr lvl="6" algn="l" rtl="0">
              <a:spcBef>
                <a:spcPts val="0"/>
              </a:spcBef>
              <a:spcAft>
                <a:spcPts val="0"/>
              </a:spcAft>
              <a:buClr>
                <a:srgbClr val="00739A"/>
              </a:buClr>
              <a:buSzPts val="1100"/>
              <a:buFont typeface="Calibri"/>
              <a:buNone/>
              <a:defRPr>
                <a:solidFill>
                  <a:srgbClr val="00739A"/>
                </a:solidFill>
              </a:defRPr>
            </a:lvl7pPr>
            <a:lvl8pPr lvl="7" algn="l" rtl="0">
              <a:spcBef>
                <a:spcPts val="0"/>
              </a:spcBef>
              <a:spcAft>
                <a:spcPts val="0"/>
              </a:spcAft>
              <a:buClr>
                <a:srgbClr val="00739A"/>
              </a:buClr>
              <a:buSzPts val="1100"/>
              <a:buFont typeface="Calibri"/>
              <a:buNone/>
              <a:defRPr>
                <a:solidFill>
                  <a:srgbClr val="00739A"/>
                </a:solidFill>
              </a:defRPr>
            </a:lvl8pPr>
            <a:lvl9pPr lvl="8" algn="l" rtl="0">
              <a:spcBef>
                <a:spcPts val="0"/>
              </a:spcBef>
              <a:spcAft>
                <a:spcPts val="0"/>
              </a:spcAft>
              <a:buClr>
                <a:srgbClr val="00739A"/>
              </a:buClr>
              <a:buSzPts val="1100"/>
              <a:buFont typeface="Calibri"/>
              <a:buNone/>
              <a:defRPr>
                <a:solidFill>
                  <a:srgbClr val="00739A"/>
                </a:solidFill>
              </a:defRPr>
            </a:lvl9pPr>
          </a:lstStyle>
          <a:p>
            <a:endParaRPr/>
          </a:p>
        </p:txBody>
      </p:sp>
      <p:sp>
        <p:nvSpPr>
          <p:cNvPr id="16" name="Google Shape;16;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739A"/>
                </a:solidFill>
                <a:latin typeface="Calibri"/>
                <a:ea typeface="Calibri"/>
                <a:cs typeface="Calibri"/>
                <a:sym typeface="Calibri"/>
              </a:defRPr>
            </a:lvl1pPr>
            <a:lvl2pPr marL="0" marR="0" lvl="1" indent="0" algn="l" rtl="0">
              <a:spcBef>
                <a:spcPts val="0"/>
              </a:spcBef>
              <a:buNone/>
              <a:defRPr sz="1400">
                <a:solidFill>
                  <a:srgbClr val="00739A"/>
                </a:solidFill>
                <a:latin typeface="Calibri"/>
                <a:ea typeface="Calibri"/>
                <a:cs typeface="Calibri"/>
                <a:sym typeface="Calibri"/>
              </a:defRPr>
            </a:lvl2pPr>
            <a:lvl3pPr marL="0" marR="0" lvl="2" indent="0" algn="l" rtl="0">
              <a:spcBef>
                <a:spcPts val="0"/>
              </a:spcBef>
              <a:buNone/>
              <a:defRPr sz="1400">
                <a:solidFill>
                  <a:srgbClr val="00739A"/>
                </a:solidFill>
                <a:latin typeface="Calibri"/>
                <a:ea typeface="Calibri"/>
                <a:cs typeface="Calibri"/>
                <a:sym typeface="Calibri"/>
              </a:defRPr>
            </a:lvl3pPr>
            <a:lvl4pPr marL="0" marR="0" lvl="3" indent="0" algn="l" rtl="0">
              <a:spcBef>
                <a:spcPts val="0"/>
              </a:spcBef>
              <a:buNone/>
              <a:defRPr sz="1400">
                <a:solidFill>
                  <a:srgbClr val="00739A"/>
                </a:solidFill>
                <a:latin typeface="Calibri"/>
                <a:ea typeface="Calibri"/>
                <a:cs typeface="Calibri"/>
                <a:sym typeface="Calibri"/>
              </a:defRPr>
            </a:lvl4pPr>
            <a:lvl5pPr marL="0" marR="0" lvl="4" indent="0" algn="l" rtl="0">
              <a:spcBef>
                <a:spcPts val="0"/>
              </a:spcBef>
              <a:buNone/>
              <a:defRPr sz="1400">
                <a:solidFill>
                  <a:srgbClr val="00739A"/>
                </a:solidFill>
                <a:latin typeface="Calibri"/>
                <a:ea typeface="Calibri"/>
                <a:cs typeface="Calibri"/>
                <a:sym typeface="Calibri"/>
              </a:defRPr>
            </a:lvl5pPr>
            <a:lvl6pPr marL="0" marR="0" lvl="5" indent="0" algn="l" rtl="0">
              <a:spcBef>
                <a:spcPts val="0"/>
              </a:spcBef>
              <a:buNone/>
              <a:defRPr sz="1400">
                <a:solidFill>
                  <a:srgbClr val="00739A"/>
                </a:solidFill>
                <a:latin typeface="Calibri"/>
                <a:ea typeface="Calibri"/>
                <a:cs typeface="Calibri"/>
                <a:sym typeface="Calibri"/>
              </a:defRPr>
            </a:lvl6pPr>
            <a:lvl7pPr marL="0" marR="0" lvl="6" indent="0" algn="l" rtl="0">
              <a:spcBef>
                <a:spcPts val="0"/>
              </a:spcBef>
              <a:buNone/>
              <a:defRPr sz="1400">
                <a:solidFill>
                  <a:srgbClr val="00739A"/>
                </a:solidFill>
                <a:latin typeface="Calibri"/>
                <a:ea typeface="Calibri"/>
                <a:cs typeface="Calibri"/>
                <a:sym typeface="Calibri"/>
              </a:defRPr>
            </a:lvl7pPr>
            <a:lvl8pPr marL="0" marR="0" lvl="7" indent="0" algn="l" rtl="0">
              <a:spcBef>
                <a:spcPts val="0"/>
              </a:spcBef>
              <a:buNone/>
              <a:defRPr sz="1400">
                <a:solidFill>
                  <a:srgbClr val="00739A"/>
                </a:solidFill>
                <a:latin typeface="Calibri"/>
                <a:ea typeface="Calibri"/>
                <a:cs typeface="Calibri"/>
                <a:sym typeface="Calibri"/>
              </a:defRPr>
            </a:lvl8pPr>
            <a:lvl9pPr marL="0" marR="0" lvl="8" indent="0" algn="l" rtl="0">
              <a:spcBef>
                <a:spcPts val="0"/>
              </a:spcBef>
              <a:buNone/>
              <a:defRPr sz="1400">
                <a:solidFill>
                  <a:srgbClr val="00739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和内容"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300"/>
              <a:buFont typeface="Calibri"/>
              <a:buNone/>
              <a:defRPr sz="33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9" name="Google Shape;1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20"/>
        <p:cNvGrpSpPr/>
        <p:nvPr/>
      </p:nvGrpSpPr>
      <p:grpSpPr>
        <a:xfrm>
          <a:off x="0" y="0"/>
          <a:ext cx="0" cy="0"/>
          <a:chOff x="0" y="0"/>
          <a:chExt cx="0" cy="0"/>
        </a:xfrm>
      </p:grpSpPr>
      <p:sp>
        <p:nvSpPr>
          <p:cNvPr id="21" name="Google Shape;21;p5"/>
          <p:cNvSpPr txBox="1"/>
          <p:nvPr/>
        </p:nvSpPr>
        <p:spPr>
          <a:xfrm>
            <a:off x="2149575" y="975225"/>
            <a:ext cx="530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739A"/>
                </a:solidFill>
                <a:latin typeface="Calibri"/>
                <a:ea typeface="Calibri"/>
                <a:cs typeface="Calibri"/>
                <a:sym typeface="Calibri"/>
              </a:rPr>
              <a:t>asdf</a:t>
            </a:r>
            <a:endParaRPr>
              <a:solidFill>
                <a:srgbClr val="00739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b="0" i="0" u="none" strike="noStrike" cap="none">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 name="Google Shape;2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 name="Google Shape;2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Microsoft JhengHei"/>
                <a:ea typeface="Microsoft JhengHei"/>
                <a:cs typeface="Microsoft JhengHei"/>
                <a:sym typeface="Microsoft JhengHe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Microsoft JhengHei"/>
              <a:buNone/>
              <a:defRPr sz="45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 name="Google Shape;34;p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5" name="Google Shape;3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 name="Google Shape;40;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 name="Google Shape;47;p1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1" name="Google Shape;5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8">
            <a:alphaModFix/>
          </a:blip>
          <a:srcRect/>
          <a:stretch/>
        </p:blipFill>
        <p:spPr>
          <a:xfrm rot="1077461">
            <a:off x="-267701" y="3807994"/>
            <a:ext cx="1485901" cy="1485901"/>
          </a:xfrm>
          <a:prstGeom prst="rect">
            <a:avLst/>
          </a:prstGeom>
          <a:noFill/>
          <a:ln>
            <a:noFill/>
          </a:ln>
        </p:spPr>
      </p:pic>
      <p:pic>
        <p:nvPicPr>
          <p:cNvPr id="7" name="Google Shape;7;p1"/>
          <p:cNvPicPr preferRelativeResize="0"/>
          <p:nvPr/>
        </p:nvPicPr>
        <p:blipFill rotWithShape="1">
          <a:blip r:embed="rId19">
            <a:alphaModFix/>
          </a:blip>
          <a:srcRect/>
          <a:stretch/>
        </p:blipFill>
        <p:spPr>
          <a:xfrm>
            <a:off x="8337693" y="4815640"/>
            <a:ext cx="595750" cy="136125"/>
          </a:xfrm>
          <a:prstGeom prst="rect">
            <a:avLst/>
          </a:prstGeom>
          <a:noFill/>
          <a:ln>
            <a:noFill/>
          </a:ln>
        </p:spPr>
      </p:pic>
      <p:sp>
        <p:nvSpPr>
          <p:cNvPr id="8" name="Google Shape;8;p1"/>
          <p:cNvSpPr txBox="1">
            <a:spLocks noGrp="1"/>
          </p:cNvSpPr>
          <p:nvPr>
            <p:ph type="ftr" idx="11"/>
          </p:nvPr>
        </p:nvSpPr>
        <p:spPr>
          <a:xfrm>
            <a:off x="3028950" y="4871874"/>
            <a:ext cx="3086100" cy="2739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24126" t="18208" r="31497" b="32217"/>
          <a:stretch/>
        </p:blipFill>
        <p:spPr>
          <a:xfrm>
            <a:off x="2496150" y="1181843"/>
            <a:ext cx="4151700" cy="3478624"/>
          </a:xfrm>
          <a:prstGeom prst="rect">
            <a:avLst/>
          </a:prstGeom>
          <a:noFill/>
          <a:ln>
            <a:noFill/>
          </a:ln>
        </p:spPr>
      </p:pic>
      <p:sp>
        <p:nvSpPr>
          <p:cNvPr id="3" name="Tekstvak 2">
            <a:extLst>
              <a:ext uri="{FF2B5EF4-FFF2-40B4-BE49-F238E27FC236}">
                <a16:creationId xmlns:a16="http://schemas.microsoft.com/office/drawing/2014/main" id="{E1860626-52CD-CB15-CC2C-B686430ECB26}"/>
              </a:ext>
            </a:extLst>
          </p:cNvPr>
          <p:cNvSpPr txBox="1"/>
          <p:nvPr/>
        </p:nvSpPr>
        <p:spPr>
          <a:xfrm>
            <a:off x="1791629" y="186107"/>
            <a:ext cx="5694555" cy="646331"/>
          </a:xfrm>
          <a:prstGeom prst="rect">
            <a:avLst/>
          </a:prstGeom>
          <a:noFill/>
        </p:spPr>
        <p:txBody>
          <a:bodyPr wrap="square">
            <a:spAutoFit/>
          </a:bodyPr>
          <a:lstStyle/>
          <a:p>
            <a:r>
              <a:rPr lang="en" sz="3600" b="1" dirty="0">
                <a:solidFill>
                  <a:srgbClr val="00739A"/>
                </a:solidFill>
                <a:latin typeface="Calibri"/>
                <a:ea typeface="Calibri"/>
                <a:cs typeface="Calibri"/>
                <a:sym typeface="Calibri"/>
              </a:rPr>
              <a:t>Workshop zelfrijdende taxi </a:t>
            </a:r>
            <a:endParaRPr lang="nl-NL"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p:nvPr/>
        </p:nvSpPr>
        <p:spPr>
          <a:xfrm>
            <a:off x="759200" y="-67850"/>
            <a:ext cx="7688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739A"/>
                </a:solidFill>
                <a:latin typeface="Calibri"/>
                <a:ea typeface="Calibri"/>
                <a:cs typeface="Calibri"/>
                <a:sym typeface="Calibri"/>
              </a:rPr>
              <a:t>Zichtbaarheid van de variabelen in de app en gebruik van robot </a:t>
            </a:r>
            <a:endParaRPr/>
          </a:p>
        </p:txBody>
      </p:sp>
      <p:sp>
        <p:nvSpPr>
          <p:cNvPr id="549" name="Google Shape;549;p44"/>
          <p:cNvSpPr txBox="1"/>
          <p:nvPr/>
        </p:nvSpPr>
        <p:spPr>
          <a:xfrm>
            <a:off x="4169271" y="728321"/>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1</a:t>
            </a:r>
            <a:endParaRPr sz="1000">
              <a:solidFill>
                <a:srgbClr val="00739A"/>
              </a:solidFill>
              <a:latin typeface="Calibri"/>
              <a:ea typeface="Calibri"/>
              <a:cs typeface="Calibri"/>
              <a:sym typeface="Calibri"/>
            </a:endParaRPr>
          </a:p>
        </p:txBody>
      </p:sp>
      <p:sp>
        <p:nvSpPr>
          <p:cNvPr id="550" name="Google Shape;550;p44"/>
          <p:cNvSpPr txBox="1"/>
          <p:nvPr/>
        </p:nvSpPr>
        <p:spPr>
          <a:xfrm>
            <a:off x="4169271" y="1070014"/>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2</a:t>
            </a:r>
            <a:endParaRPr sz="1000">
              <a:solidFill>
                <a:srgbClr val="00739A"/>
              </a:solidFill>
              <a:latin typeface="Calibri"/>
              <a:ea typeface="Calibri"/>
              <a:cs typeface="Calibri"/>
              <a:sym typeface="Calibri"/>
            </a:endParaRPr>
          </a:p>
        </p:txBody>
      </p:sp>
      <p:sp>
        <p:nvSpPr>
          <p:cNvPr id="551" name="Google Shape;551;p44"/>
          <p:cNvSpPr txBox="1"/>
          <p:nvPr/>
        </p:nvSpPr>
        <p:spPr>
          <a:xfrm>
            <a:off x="4169271" y="1383505"/>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3</a:t>
            </a:r>
            <a:endParaRPr sz="1000">
              <a:solidFill>
                <a:srgbClr val="00739A"/>
              </a:solidFill>
              <a:latin typeface="Calibri"/>
              <a:ea typeface="Calibri"/>
              <a:cs typeface="Calibri"/>
              <a:sym typeface="Calibri"/>
            </a:endParaRPr>
          </a:p>
        </p:txBody>
      </p:sp>
      <p:sp>
        <p:nvSpPr>
          <p:cNvPr id="552" name="Google Shape;552;p44"/>
          <p:cNvSpPr txBox="1"/>
          <p:nvPr/>
        </p:nvSpPr>
        <p:spPr>
          <a:xfrm>
            <a:off x="4169271" y="1728700"/>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4</a:t>
            </a:r>
            <a:endParaRPr sz="1000">
              <a:solidFill>
                <a:srgbClr val="00739A"/>
              </a:solidFill>
              <a:latin typeface="Calibri"/>
              <a:ea typeface="Calibri"/>
              <a:cs typeface="Calibri"/>
              <a:sym typeface="Calibri"/>
            </a:endParaRPr>
          </a:p>
        </p:txBody>
      </p:sp>
      <p:sp>
        <p:nvSpPr>
          <p:cNvPr id="553" name="Google Shape;553;p44"/>
          <p:cNvSpPr txBox="1"/>
          <p:nvPr/>
        </p:nvSpPr>
        <p:spPr>
          <a:xfrm>
            <a:off x="4169271" y="2053057"/>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5</a:t>
            </a:r>
            <a:endParaRPr sz="1000">
              <a:solidFill>
                <a:srgbClr val="00739A"/>
              </a:solidFill>
              <a:latin typeface="Calibri"/>
              <a:ea typeface="Calibri"/>
              <a:cs typeface="Calibri"/>
              <a:sym typeface="Calibri"/>
            </a:endParaRPr>
          </a:p>
        </p:txBody>
      </p:sp>
      <p:sp>
        <p:nvSpPr>
          <p:cNvPr id="554" name="Google Shape;554;p44"/>
          <p:cNvSpPr txBox="1"/>
          <p:nvPr/>
        </p:nvSpPr>
        <p:spPr>
          <a:xfrm>
            <a:off x="4169271" y="2365607"/>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6</a:t>
            </a:r>
            <a:endParaRPr sz="1000">
              <a:solidFill>
                <a:srgbClr val="00739A"/>
              </a:solidFill>
              <a:latin typeface="Calibri"/>
              <a:ea typeface="Calibri"/>
              <a:cs typeface="Calibri"/>
              <a:sym typeface="Calibri"/>
            </a:endParaRPr>
          </a:p>
        </p:txBody>
      </p:sp>
      <p:sp>
        <p:nvSpPr>
          <p:cNvPr id="555" name="Google Shape;555;p44"/>
          <p:cNvSpPr txBox="1"/>
          <p:nvPr/>
        </p:nvSpPr>
        <p:spPr>
          <a:xfrm>
            <a:off x="4169271" y="2705786"/>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7</a:t>
            </a:r>
            <a:endParaRPr sz="1000">
              <a:solidFill>
                <a:srgbClr val="00739A"/>
              </a:solidFill>
              <a:latin typeface="Calibri"/>
              <a:ea typeface="Calibri"/>
              <a:cs typeface="Calibri"/>
              <a:sym typeface="Calibri"/>
            </a:endParaRPr>
          </a:p>
        </p:txBody>
      </p:sp>
      <p:sp>
        <p:nvSpPr>
          <p:cNvPr id="556" name="Google Shape;556;p44"/>
          <p:cNvSpPr txBox="1"/>
          <p:nvPr/>
        </p:nvSpPr>
        <p:spPr>
          <a:xfrm>
            <a:off x="4169271" y="3016029"/>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8</a:t>
            </a:r>
            <a:endParaRPr sz="1000">
              <a:solidFill>
                <a:srgbClr val="00739A"/>
              </a:solidFill>
              <a:latin typeface="Calibri"/>
              <a:ea typeface="Calibri"/>
              <a:cs typeface="Calibri"/>
              <a:sym typeface="Calibri"/>
            </a:endParaRPr>
          </a:p>
        </p:txBody>
      </p:sp>
      <p:sp>
        <p:nvSpPr>
          <p:cNvPr id="557" name="Google Shape;557;p44"/>
          <p:cNvSpPr txBox="1"/>
          <p:nvPr/>
        </p:nvSpPr>
        <p:spPr>
          <a:xfrm>
            <a:off x="5713630" y="6653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Invoer aankomsttijd door gebruiker via APP.</a:t>
            </a:r>
            <a:endParaRPr sz="1200" dirty="0">
              <a:solidFill>
                <a:srgbClr val="00739A"/>
              </a:solidFill>
              <a:latin typeface="Calibri"/>
              <a:ea typeface="Calibri"/>
              <a:cs typeface="Calibri"/>
              <a:sym typeface="Calibri"/>
            </a:endParaRPr>
          </a:p>
        </p:txBody>
      </p:sp>
      <p:sp>
        <p:nvSpPr>
          <p:cNvPr id="558" name="Google Shape;558;p44"/>
          <p:cNvSpPr txBox="1"/>
          <p:nvPr/>
        </p:nvSpPr>
        <p:spPr>
          <a:xfrm>
            <a:off x="1353881" y="3836605"/>
            <a:ext cx="7593000" cy="1031400"/>
          </a:xfrm>
          <a:prstGeom prst="rect">
            <a:avLst/>
          </a:prstGeom>
          <a:noFill/>
          <a:ln>
            <a:noFill/>
          </a:ln>
        </p:spPr>
        <p:txBody>
          <a:bodyPr spcFirstLastPara="1" wrap="square" lIns="91425" tIns="91425" rIns="91425" bIns="91425" anchor="t" anchorCtr="0">
            <a:spAutoFit/>
          </a:bodyPr>
          <a:lstStyle/>
          <a:p>
            <a:pPr marL="171450" lvl="0" indent="-171450" algn="l" rtl="0">
              <a:spcBef>
                <a:spcPts val="0"/>
              </a:spcBef>
              <a:spcAft>
                <a:spcPts val="0"/>
              </a:spcAft>
              <a:buFont typeface="Wingdings" panose="05000000000000000000" pitchFamily="2" charset="2"/>
              <a:buChar char="ü"/>
            </a:pPr>
            <a:r>
              <a:rPr lang="en" sz="1100" dirty="0">
                <a:solidFill>
                  <a:srgbClr val="00739A"/>
                </a:solidFill>
                <a:latin typeface="Calibri"/>
                <a:ea typeface="Calibri"/>
                <a:cs typeface="Calibri"/>
                <a:sym typeface="Calibri"/>
              </a:rPr>
              <a:t>Een variabele is dus standaard leeg en word gevuld met data door een input. Verder is een variabele net als een sprite visueel zichtbaar. </a:t>
            </a:r>
            <a:endParaRPr sz="1100" dirty="0">
              <a:solidFill>
                <a:srgbClr val="00739A"/>
              </a:solidFill>
              <a:latin typeface="Calibri"/>
              <a:ea typeface="Calibri"/>
              <a:cs typeface="Calibri"/>
              <a:sym typeface="Calibri"/>
            </a:endParaRPr>
          </a:p>
          <a:p>
            <a:pPr marL="0" lvl="0" indent="0" algn="l" rtl="0">
              <a:spcBef>
                <a:spcPts val="0"/>
              </a:spcBef>
              <a:spcAft>
                <a:spcPts val="0"/>
              </a:spcAft>
              <a:buNone/>
            </a:pPr>
            <a:endParaRPr sz="1100" dirty="0">
              <a:solidFill>
                <a:srgbClr val="00739A"/>
              </a:solidFill>
              <a:latin typeface="Calibri"/>
              <a:ea typeface="Calibri"/>
              <a:cs typeface="Calibri"/>
              <a:sym typeface="Calibri"/>
            </a:endParaRPr>
          </a:p>
          <a:p>
            <a:pPr marL="171450" lvl="0" indent="-171450" algn="l" rtl="0">
              <a:spcBef>
                <a:spcPts val="0"/>
              </a:spcBef>
              <a:spcAft>
                <a:spcPts val="0"/>
              </a:spcAft>
              <a:buFont typeface="Wingdings" panose="05000000000000000000" pitchFamily="2" charset="2"/>
              <a:buChar char="ü"/>
            </a:pPr>
            <a:r>
              <a:rPr lang="en" sz="1100" dirty="0">
                <a:solidFill>
                  <a:srgbClr val="00739A"/>
                </a:solidFill>
                <a:latin typeface="Calibri"/>
                <a:ea typeface="Calibri"/>
                <a:cs typeface="Calibri"/>
                <a:sym typeface="Calibri"/>
              </a:rPr>
              <a:t>In dit overzicht zie je waar de variabelen in de APP en robot gebruikt worden en door welke input ze variabele data ontvangen.  Tijdens het programmeren van alle sprites ga je variabelen die je hebt aangemaakt koppelen aan de juiste input’s.  </a:t>
            </a:r>
            <a:endParaRPr dirty="0"/>
          </a:p>
        </p:txBody>
      </p:sp>
      <p:pic>
        <p:nvPicPr>
          <p:cNvPr id="559" name="Google Shape;559;p44"/>
          <p:cNvPicPr preferRelativeResize="0"/>
          <p:nvPr/>
        </p:nvPicPr>
        <p:blipFill>
          <a:blip r:embed="rId3">
            <a:alphaModFix/>
          </a:blip>
          <a:stretch>
            <a:fillRect/>
          </a:stretch>
        </p:blipFill>
        <p:spPr>
          <a:xfrm>
            <a:off x="562675" y="1128025"/>
            <a:ext cx="1167225" cy="1722049"/>
          </a:xfrm>
          <a:prstGeom prst="rect">
            <a:avLst/>
          </a:prstGeom>
          <a:noFill/>
          <a:ln>
            <a:noFill/>
          </a:ln>
        </p:spPr>
      </p:pic>
      <p:pic>
        <p:nvPicPr>
          <p:cNvPr id="560" name="Google Shape;560;p44"/>
          <p:cNvPicPr preferRelativeResize="0"/>
          <p:nvPr/>
        </p:nvPicPr>
        <p:blipFill rotWithShape="1">
          <a:blip r:embed="rId4">
            <a:alphaModFix/>
          </a:blip>
          <a:srcRect l="3428" t="15537" r="3139" b="14444"/>
          <a:stretch/>
        </p:blipFill>
        <p:spPr>
          <a:xfrm>
            <a:off x="1806099" y="1240765"/>
            <a:ext cx="1997001" cy="1496591"/>
          </a:xfrm>
          <a:prstGeom prst="rect">
            <a:avLst/>
          </a:prstGeom>
          <a:noFill/>
          <a:ln>
            <a:noFill/>
          </a:ln>
        </p:spPr>
      </p:pic>
      <p:pic>
        <p:nvPicPr>
          <p:cNvPr id="561" name="Google Shape;561;p44"/>
          <p:cNvPicPr preferRelativeResize="0"/>
          <p:nvPr/>
        </p:nvPicPr>
        <p:blipFill>
          <a:blip r:embed="rId5">
            <a:alphaModFix/>
          </a:blip>
          <a:stretch>
            <a:fillRect/>
          </a:stretch>
        </p:blipFill>
        <p:spPr>
          <a:xfrm>
            <a:off x="4487097" y="689203"/>
            <a:ext cx="1167225" cy="2720797"/>
          </a:xfrm>
          <a:prstGeom prst="rect">
            <a:avLst/>
          </a:prstGeom>
          <a:noFill/>
          <a:ln>
            <a:noFill/>
          </a:ln>
        </p:spPr>
      </p:pic>
      <p:sp>
        <p:nvSpPr>
          <p:cNvPr id="562" name="Google Shape;562;p44"/>
          <p:cNvSpPr txBox="1"/>
          <p:nvPr/>
        </p:nvSpPr>
        <p:spPr>
          <a:xfrm>
            <a:off x="5713630" y="9701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Afwijking RGB sensor instellen via code.</a:t>
            </a:r>
            <a:endParaRPr sz="1200" dirty="0">
              <a:solidFill>
                <a:srgbClr val="00739A"/>
              </a:solidFill>
              <a:latin typeface="Calibri"/>
              <a:ea typeface="Calibri"/>
              <a:cs typeface="Calibri"/>
              <a:sym typeface="Calibri"/>
            </a:endParaRPr>
          </a:p>
        </p:txBody>
      </p:sp>
      <p:sp>
        <p:nvSpPr>
          <p:cNvPr id="563" name="Google Shape;563;p44"/>
          <p:cNvSpPr txBox="1"/>
          <p:nvPr/>
        </p:nvSpPr>
        <p:spPr>
          <a:xfrm>
            <a:off x="5713630" y="1294537"/>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Basis snelheid instellen van de motoren via code.</a:t>
            </a:r>
            <a:endParaRPr sz="1200" dirty="0">
              <a:solidFill>
                <a:srgbClr val="00739A"/>
              </a:solidFill>
              <a:latin typeface="Calibri"/>
              <a:ea typeface="Calibri"/>
              <a:cs typeface="Calibri"/>
              <a:sym typeface="Calibri"/>
            </a:endParaRPr>
          </a:p>
        </p:txBody>
      </p:sp>
      <p:sp>
        <p:nvSpPr>
          <p:cNvPr id="564" name="Google Shape;564;p44"/>
          <p:cNvSpPr txBox="1"/>
          <p:nvPr/>
        </p:nvSpPr>
        <p:spPr>
          <a:xfrm>
            <a:off x="5742966" y="1638451"/>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Invoer bestemming door gebruiker via APP.</a:t>
            </a:r>
            <a:endParaRPr sz="1200" dirty="0">
              <a:solidFill>
                <a:srgbClr val="00739A"/>
              </a:solidFill>
              <a:latin typeface="Calibri"/>
              <a:ea typeface="Calibri"/>
              <a:cs typeface="Calibri"/>
              <a:sym typeface="Calibri"/>
            </a:endParaRPr>
          </a:p>
        </p:txBody>
      </p:sp>
      <p:sp>
        <p:nvSpPr>
          <p:cNvPr id="565" name="Google Shape;565;p44"/>
          <p:cNvSpPr txBox="1"/>
          <p:nvPr/>
        </p:nvSpPr>
        <p:spPr>
          <a:xfrm>
            <a:off x="5742966" y="19607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Lijnoverschreiding detectie door RGB sensor.</a:t>
            </a:r>
            <a:endParaRPr sz="1200" dirty="0">
              <a:solidFill>
                <a:srgbClr val="00739A"/>
              </a:solidFill>
              <a:latin typeface="Calibri"/>
              <a:ea typeface="Calibri"/>
              <a:cs typeface="Calibri"/>
              <a:sym typeface="Calibri"/>
            </a:endParaRPr>
          </a:p>
        </p:txBody>
      </p:sp>
      <p:sp>
        <p:nvSpPr>
          <p:cNvPr id="566" name="Google Shape;566;p44"/>
          <p:cNvSpPr txBox="1"/>
          <p:nvPr/>
        </p:nvSpPr>
        <p:spPr>
          <a:xfrm>
            <a:off x="5742966" y="23417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Aansturing linker motor door custom code block.</a:t>
            </a:r>
            <a:endParaRPr sz="1200" dirty="0">
              <a:solidFill>
                <a:srgbClr val="00739A"/>
              </a:solidFill>
              <a:latin typeface="Calibri"/>
              <a:ea typeface="Calibri"/>
              <a:cs typeface="Calibri"/>
              <a:sym typeface="Calibri"/>
            </a:endParaRPr>
          </a:p>
        </p:txBody>
      </p:sp>
      <p:sp>
        <p:nvSpPr>
          <p:cNvPr id="567" name="Google Shape;567;p44"/>
          <p:cNvSpPr txBox="1"/>
          <p:nvPr/>
        </p:nvSpPr>
        <p:spPr>
          <a:xfrm>
            <a:off x="5742966" y="26465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Aansturing linker motor door custom code block.</a:t>
            </a:r>
            <a:endParaRPr sz="1200" dirty="0">
              <a:solidFill>
                <a:srgbClr val="00739A"/>
              </a:solidFill>
              <a:latin typeface="Calibri"/>
              <a:ea typeface="Calibri"/>
              <a:cs typeface="Calibri"/>
              <a:sym typeface="Calibri"/>
            </a:endParaRPr>
          </a:p>
        </p:txBody>
      </p:sp>
      <p:sp>
        <p:nvSpPr>
          <p:cNvPr id="568" name="Google Shape;568;p44"/>
          <p:cNvSpPr txBox="1"/>
          <p:nvPr/>
        </p:nvSpPr>
        <p:spPr>
          <a:xfrm>
            <a:off x="5742966" y="3027580"/>
            <a:ext cx="365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&gt; Algemene tijd invoer IoT cloud service mBot.</a:t>
            </a:r>
            <a:endParaRPr sz="1200" dirty="0">
              <a:solidFill>
                <a:srgbClr val="00739A"/>
              </a:solidFill>
              <a:latin typeface="Calibri"/>
              <a:ea typeface="Calibri"/>
              <a:cs typeface="Calibri"/>
              <a:sym typeface="Calibri"/>
            </a:endParaRPr>
          </a:p>
        </p:txBody>
      </p:sp>
      <p:sp>
        <p:nvSpPr>
          <p:cNvPr id="569" name="Google Shape;569;p44"/>
          <p:cNvSpPr txBox="1"/>
          <p:nvPr/>
        </p:nvSpPr>
        <p:spPr>
          <a:xfrm>
            <a:off x="206871" y="1527214"/>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739A"/>
                </a:solidFill>
                <a:latin typeface="Calibri"/>
                <a:ea typeface="Calibri"/>
                <a:cs typeface="Calibri"/>
                <a:sym typeface="Calibri"/>
              </a:rPr>
              <a:t>1</a:t>
            </a:r>
            <a:endParaRPr sz="1000" b="1" dirty="0">
              <a:solidFill>
                <a:srgbClr val="00739A"/>
              </a:solidFill>
              <a:latin typeface="Calibri"/>
              <a:ea typeface="Calibri"/>
              <a:cs typeface="Calibri"/>
              <a:sym typeface="Calibri"/>
            </a:endParaRPr>
          </a:p>
        </p:txBody>
      </p:sp>
      <p:sp>
        <p:nvSpPr>
          <p:cNvPr id="570" name="Google Shape;570;p44"/>
          <p:cNvSpPr txBox="1"/>
          <p:nvPr/>
        </p:nvSpPr>
        <p:spPr>
          <a:xfrm>
            <a:off x="3026278" y="1070025"/>
            <a:ext cx="623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739A"/>
                </a:solidFill>
                <a:latin typeface="Calibri"/>
                <a:ea typeface="Calibri"/>
                <a:cs typeface="Calibri"/>
                <a:sym typeface="Calibri"/>
              </a:rPr>
              <a:t>2, 3, 5</a:t>
            </a:r>
            <a:endParaRPr sz="1000" b="1" dirty="0">
              <a:solidFill>
                <a:srgbClr val="00739A"/>
              </a:solidFill>
              <a:latin typeface="Calibri"/>
              <a:ea typeface="Calibri"/>
              <a:cs typeface="Calibri"/>
              <a:sym typeface="Calibri"/>
            </a:endParaRPr>
          </a:p>
        </p:txBody>
      </p:sp>
      <p:sp>
        <p:nvSpPr>
          <p:cNvPr id="571" name="Google Shape;571;p44"/>
          <p:cNvSpPr txBox="1"/>
          <p:nvPr/>
        </p:nvSpPr>
        <p:spPr>
          <a:xfrm>
            <a:off x="2957827" y="2378879"/>
            <a:ext cx="46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739A"/>
                </a:solidFill>
                <a:latin typeface="Calibri"/>
                <a:ea typeface="Calibri"/>
                <a:cs typeface="Calibri"/>
                <a:sym typeface="Calibri"/>
              </a:rPr>
              <a:t>6, 7</a:t>
            </a:r>
            <a:endParaRPr sz="1000" b="1" dirty="0">
              <a:solidFill>
                <a:srgbClr val="00739A"/>
              </a:solidFill>
              <a:latin typeface="Calibri"/>
              <a:ea typeface="Calibri"/>
              <a:cs typeface="Calibri"/>
              <a:sym typeface="Calibri"/>
            </a:endParaRPr>
          </a:p>
        </p:txBody>
      </p:sp>
      <p:sp>
        <p:nvSpPr>
          <p:cNvPr id="572" name="Google Shape;572;p44"/>
          <p:cNvSpPr txBox="1"/>
          <p:nvPr/>
        </p:nvSpPr>
        <p:spPr>
          <a:xfrm>
            <a:off x="2545856" y="986045"/>
            <a:ext cx="32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739A"/>
                </a:solidFill>
                <a:latin typeface="Calibri"/>
                <a:ea typeface="Calibri"/>
                <a:cs typeface="Calibri"/>
                <a:sym typeface="Calibri"/>
              </a:rPr>
              <a:t>8</a:t>
            </a:r>
            <a:endParaRPr sz="1000" b="1" dirty="0">
              <a:solidFill>
                <a:srgbClr val="00739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604" name="Google Shape;604;p46"/>
          <p:cNvPicPr preferRelativeResize="0"/>
          <p:nvPr/>
        </p:nvPicPr>
        <p:blipFill>
          <a:blip r:embed="rId3">
            <a:alphaModFix/>
          </a:blip>
          <a:stretch>
            <a:fillRect/>
          </a:stretch>
        </p:blipFill>
        <p:spPr>
          <a:xfrm>
            <a:off x="256478" y="704924"/>
            <a:ext cx="7668322" cy="4279741"/>
          </a:xfrm>
          <a:prstGeom prst="rect">
            <a:avLst/>
          </a:prstGeom>
          <a:noFill/>
          <a:ln>
            <a:noFill/>
          </a:ln>
        </p:spPr>
      </p:pic>
      <p:sp>
        <p:nvSpPr>
          <p:cNvPr id="605" name="Google Shape;605;p46"/>
          <p:cNvSpPr txBox="1"/>
          <p:nvPr/>
        </p:nvSpPr>
        <p:spPr>
          <a:xfrm>
            <a:off x="6187250" y="1161925"/>
            <a:ext cx="207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Deze hardware ben je nu aan het programmeren</a:t>
            </a:r>
            <a:endParaRPr b="1">
              <a:solidFill>
                <a:srgbClr val="00739A"/>
              </a:solidFill>
              <a:latin typeface="Calibri"/>
              <a:ea typeface="Calibri"/>
              <a:cs typeface="Calibri"/>
              <a:sym typeface="Calibri"/>
            </a:endParaRPr>
          </a:p>
        </p:txBody>
      </p:sp>
      <p:pic>
        <p:nvPicPr>
          <p:cNvPr id="608" name="Google Shape;608;p46"/>
          <p:cNvPicPr preferRelativeResize="0"/>
          <p:nvPr/>
        </p:nvPicPr>
        <p:blipFill>
          <a:blip r:embed="rId4">
            <a:alphaModFix/>
          </a:blip>
          <a:stretch>
            <a:fillRect/>
          </a:stretch>
        </p:blipFill>
        <p:spPr>
          <a:xfrm>
            <a:off x="4779925" y="1089750"/>
            <a:ext cx="1210838" cy="973250"/>
          </a:xfrm>
          <a:prstGeom prst="rect">
            <a:avLst/>
          </a:prstGeom>
          <a:noFill/>
          <a:ln>
            <a:noFill/>
          </a:ln>
        </p:spPr>
      </p:pic>
      <p:pic>
        <p:nvPicPr>
          <p:cNvPr id="4" name="Afbeelding 3">
            <a:extLst>
              <a:ext uri="{FF2B5EF4-FFF2-40B4-BE49-F238E27FC236}">
                <a16:creationId xmlns:a16="http://schemas.microsoft.com/office/drawing/2014/main" id="{547F2B79-5971-24D1-747A-600F6C6517DD}"/>
              </a:ext>
            </a:extLst>
          </p:cNvPr>
          <p:cNvPicPr>
            <a:picLocks noChangeAspect="1"/>
          </p:cNvPicPr>
          <p:nvPr/>
        </p:nvPicPr>
        <p:blipFill>
          <a:blip r:embed="rId5"/>
          <a:stretch>
            <a:fillRect/>
          </a:stretch>
        </p:blipFill>
        <p:spPr>
          <a:xfrm>
            <a:off x="1029767" y="158835"/>
            <a:ext cx="7230483" cy="5791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4" name="Google Shape;614;p47"/>
          <p:cNvPicPr preferRelativeResize="0"/>
          <p:nvPr/>
        </p:nvPicPr>
        <p:blipFill>
          <a:blip r:embed="rId3">
            <a:alphaModFix/>
          </a:blip>
          <a:stretch>
            <a:fillRect/>
          </a:stretch>
        </p:blipFill>
        <p:spPr>
          <a:xfrm>
            <a:off x="152400" y="743725"/>
            <a:ext cx="6396561" cy="4247375"/>
          </a:xfrm>
          <a:prstGeom prst="rect">
            <a:avLst/>
          </a:prstGeom>
          <a:noFill/>
          <a:ln>
            <a:noFill/>
          </a:ln>
        </p:spPr>
      </p:pic>
      <p:sp>
        <p:nvSpPr>
          <p:cNvPr id="615" name="Google Shape;615;p47"/>
          <p:cNvSpPr txBox="1"/>
          <p:nvPr/>
        </p:nvSpPr>
        <p:spPr>
          <a:xfrm>
            <a:off x="6644450" y="857125"/>
            <a:ext cx="207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Deze hardware ben je nu aan het programmeren</a:t>
            </a:r>
            <a:endParaRPr b="1">
              <a:solidFill>
                <a:srgbClr val="00739A"/>
              </a:solidFill>
              <a:latin typeface="Calibri"/>
              <a:ea typeface="Calibri"/>
              <a:cs typeface="Calibri"/>
              <a:sym typeface="Calibri"/>
            </a:endParaRPr>
          </a:p>
        </p:txBody>
      </p:sp>
      <p:pic>
        <p:nvPicPr>
          <p:cNvPr id="618" name="Google Shape;618;p47"/>
          <p:cNvPicPr preferRelativeResize="0"/>
          <p:nvPr/>
        </p:nvPicPr>
        <p:blipFill>
          <a:blip r:embed="rId4">
            <a:alphaModFix/>
          </a:blip>
          <a:stretch>
            <a:fillRect/>
          </a:stretch>
        </p:blipFill>
        <p:spPr>
          <a:xfrm>
            <a:off x="5134700" y="685275"/>
            <a:ext cx="1509750" cy="1213500"/>
          </a:xfrm>
          <a:prstGeom prst="rect">
            <a:avLst/>
          </a:prstGeom>
          <a:noFill/>
          <a:ln>
            <a:noFill/>
          </a:ln>
        </p:spPr>
      </p:pic>
      <p:pic>
        <p:nvPicPr>
          <p:cNvPr id="2" name="Afbeelding 1">
            <a:extLst>
              <a:ext uri="{FF2B5EF4-FFF2-40B4-BE49-F238E27FC236}">
                <a16:creationId xmlns:a16="http://schemas.microsoft.com/office/drawing/2014/main" id="{3FC8EA43-D794-7AB2-4D8A-2321353D5DD5}"/>
              </a:ext>
            </a:extLst>
          </p:cNvPr>
          <p:cNvPicPr>
            <a:picLocks noChangeAspect="1"/>
          </p:cNvPicPr>
          <p:nvPr/>
        </p:nvPicPr>
        <p:blipFill>
          <a:blip r:embed="rId5"/>
          <a:stretch>
            <a:fillRect/>
          </a:stretch>
        </p:blipFill>
        <p:spPr>
          <a:xfrm>
            <a:off x="956758" y="1193"/>
            <a:ext cx="7230483" cy="579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4" name="Google Shape;624;p48"/>
          <p:cNvPicPr preferRelativeResize="0"/>
          <p:nvPr/>
        </p:nvPicPr>
        <p:blipFill>
          <a:blip r:embed="rId3">
            <a:alphaModFix/>
          </a:blip>
          <a:stretch>
            <a:fillRect/>
          </a:stretch>
        </p:blipFill>
        <p:spPr>
          <a:xfrm>
            <a:off x="171950" y="1535800"/>
            <a:ext cx="4526451" cy="2907550"/>
          </a:xfrm>
          <a:prstGeom prst="rect">
            <a:avLst/>
          </a:prstGeom>
          <a:noFill/>
          <a:ln>
            <a:noFill/>
          </a:ln>
        </p:spPr>
      </p:pic>
      <p:sp>
        <p:nvSpPr>
          <p:cNvPr id="625" name="Google Shape;625;p48"/>
          <p:cNvSpPr txBox="1"/>
          <p:nvPr/>
        </p:nvSpPr>
        <p:spPr>
          <a:xfrm>
            <a:off x="6187250" y="1161925"/>
            <a:ext cx="207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Deze hardware ben je nu aan het programmeren</a:t>
            </a:r>
            <a:endParaRPr b="1">
              <a:solidFill>
                <a:srgbClr val="00739A"/>
              </a:solidFill>
              <a:latin typeface="Calibri"/>
              <a:ea typeface="Calibri"/>
              <a:cs typeface="Calibri"/>
              <a:sym typeface="Calibri"/>
            </a:endParaRPr>
          </a:p>
        </p:txBody>
      </p:sp>
      <p:pic>
        <p:nvPicPr>
          <p:cNvPr id="626" name="Google Shape;626;p48"/>
          <p:cNvPicPr preferRelativeResize="0"/>
          <p:nvPr/>
        </p:nvPicPr>
        <p:blipFill>
          <a:blip r:embed="rId4">
            <a:alphaModFix/>
          </a:blip>
          <a:stretch>
            <a:fillRect/>
          </a:stretch>
        </p:blipFill>
        <p:spPr>
          <a:xfrm>
            <a:off x="4779925" y="1089750"/>
            <a:ext cx="1210838" cy="973250"/>
          </a:xfrm>
          <a:prstGeom prst="rect">
            <a:avLst/>
          </a:prstGeom>
          <a:noFill/>
          <a:ln>
            <a:noFill/>
          </a:ln>
        </p:spPr>
      </p:pic>
      <p:pic>
        <p:nvPicPr>
          <p:cNvPr id="2" name="Afbeelding 1">
            <a:extLst>
              <a:ext uri="{FF2B5EF4-FFF2-40B4-BE49-F238E27FC236}">
                <a16:creationId xmlns:a16="http://schemas.microsoft.com/office/drawing/2014/main" id="{55D27AAB-4038-415D-2909-37BCB5B7D1C0}"/>
              </a:ext>
            </a:extLst>
          </p:cNvPr>
          <p:cNvPicPr>
            <a:picLocks noChangeAspect="1"/>
          </p:cNvPicPr>
          <p:nvPr/>
        </p:nvPicPr>
        <p:blipFill>
          <a:blip r:embed="rId5"/>
          <a:stretch>
            <a:fillRect/>
          </a:stretch>
        </p:blipFill>
        <p:spPr>
          <a:xfrm>
            <a:off x="1029767" y="158835"/>
            <a:ext cx="7230483" cy="5791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2D6B79B-E3BC-1F23-DAFE-F2380420651B}"/>
              </a:ext>
            </a:extLst>
          </p:cNvPr>
          <p:cNvSpPr txBox="1"/>
          <p:nvPr/>
        </p:nvSpPr>
        <p:spPr>
          <a:xfrm>
            <a:off x="1271240" y="1492775"/>
            <a:ext cx="6750204" cy="1477328"/>
          </a:xfrm>
          <a:prstGeom prst="rect">
            <a:avLst/>
          </a:prstGeom>
          <a:noFill/>
        </p:spPr>
        <p:txBody>
          <a:bodyPr wrap="square">
            <a:spAutoFit/>
          </a:bodyPr>
          <a:lstStyle/>
          <a:p>
            <a:pPr marL="0" lvl="0" indent="0" algn="ctr" rtl="0">
              <a:spcBef>
                <a:spcPts val="0"/>
              </a:spcBef>
              <a:spcAft>
                <a:spcPts val="0"/>
              </a:spcAft>
              <a:buNone/>
            </a:pPr>
            <a:r>
              <a:rPr lang="nl-NL" sz="3600" b="1" dirty="0">
                <a:solidFill>
                  <a:srgbClr val="00739A"/>
                </a:solidFill>
                <a:latin typeface="Calibri"/>
                <a:ea typeface="Calibri"/>
                <a:cs typeface="Calibri"/>
                <a:sym typeface="Calibri"/>
              </a:rPr>
              <a:t>Deel 2. De app </a:t>
            </a:r>
          </a:p>
          <a:p>
            <a:pPr marL="0" lvl="0" indent="0" algn="ctr" rtl="0">
              <a:spcBef>
                <a:spcPts val="0"/>
              </a:spcBef>
              <a:spcAft>
                <a:spcPts val="0"/>
              </a:spcAft>
              <a:buNone/>
            </a:pPr>
            <a:endParaRPr lang="nl-NL" sz="3600" b="1" dirty="0">
              <a:solidFill>
                <a:srgbClr val="00739A"/>
              </a:solidFill>
              <a:latin typeface="Calibri"/>
              <a:ea typeface="Calibri"/>
              <a:cs typeface="Calibri"/>
              <a:sym typeface="Calibri"/>
            </a:endParaRPr>
          </a:p>
          <a:p>
            <a:pPr marL="0" lvl="0" indent="0" algn="ctr" rtl="0">
              <a:spcBef>
                <a:spcPts val="0"/>
              </a:spcBef>
              <a:spcAft>
                <a:spcPts val="0"/>
              </a:spcAft>
              <a:buNone/>
            </a:pPr>
            <a:r>
              <a:rPr lang="nl-NL" sz="1800" b="1" dirty="0">
                <a:solidFill>
                  <a:srgbClr val="00739A"/>
                </a:solidFill>
                <a:latin typeface="Calibri"/>
                <a:ea typeface="Calibri"/>
                <a:cs typeface="Calibri"/>
                <a:sym typeface="Calibri"/>
              </a:rPr>
              <a:t>Dashboard voor de app bekijken en begrijpen</a:t>
            </a:r>
            <a:endParaRPr lang="nl-NL" sz="3200" dirty="0"/>
          </a:p>
        </p:txBody>
      </p:sp>
    </p:spTree>
    <p:extLst>
      <p:ext uri="{BB962C8B-B14F-4D97-AF65-F5344CB8AC3E}">
        <p14:creationId xmlns:p14="http://schemas.microsoft.com/office/powerpoint/2010/main" val="183652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p50"/>
          <p:cNvSpPr txBox="1"/>
          <p:nvPr/>
        </p:nvSpPr>
        <p:spPr>
          <a:xfrm>
            <a:off x="3406807" y="817438"/>
            <a:ext cx="4509851"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Het dashboard is een app waarbij je snel visueel kunt zien wat er gebeurd en kun je functies aan of uit zetten.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Elk element dat je ziet is een sprite die een functie heeft gekregen door te programmeren.</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Een voorbeeld: als ik op het knopje ‘camera beeld’ druk dan moet de camera starten.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nl-NL" sz="1200" b="1" dirty="0">
                <a:solidFill>
                  <a:srgbClr val="00739A"/>
                </a:solidFill>
                <a:latin typeface="Calibri"/>
                <a:ea typeface="Calibri"/>
                <a:cs typeface="Calibri"/>
                <a:sym typeface="Calibri"/>
              </a:rPr>
              <a:t>- In deze workshop staat de code voor de app al helemaal klaar -</a:t>
            </a:r>
          </a:p>
          <a:p>
            <a:pPr marL="0" lvl="0" indent="0" algn="l" rtl="0">
              <a:spcBef>
                <a:spcPts val="0"/>
              </a:spcBef>
              <a:spcAft>
                <a:spcPts val="0"/>
              </a:spcAft>
              <a:buNone/>
            </a:pPr>
            <a:endParaRPr lang="nl-NL" sz="1200" dirty="0">
              <a:solidFill>
                <a:srgbClr val="00739A"/>
              </a:solidFill>
              <a:latin typeface="Calibri"/>
              <a:ea typeface="Calibri"/>
              <a:cs typeface="Calibri"/>
              <a:sym typeface="Calibri"/>
            </a:endParaRPr>
          </a:p>
          <a:p>
            <a:pPr marL="171450" lvl="0" indent="-171450" algn="l" rtl="0">
              <a:spcBef>
                <a:spcPts val="0"/>
              </a:spcBef>
              <a:spcAft>
                <a:spcPts val="0"/>
              </a:spcAft>
              <a:buFont typeface="Wingdings" panose="05000000000000000000" pitchFamily="2" charset="2"/>
              <a:buChar char="Ø"/>
            </a:pPr>
            <a:r>
              <a:rPr lang="nl-NL" sz="1200" b="1" dirty="0">
                <a:solidFill>
                  <a:srgbClr val="00739A"/>
                </a:solidFill>
                <a:latin typeface="Calibri"/>
                <a:ea typeface="Calibri"/>
                <a:cs typeface="Calibri"/>
                <a:sym typeface="Calibri"/>
              </a:rPr>
              <a:t>Bekijk per </a:t>
            </a:r>
            <a:r>
              <a:rPr lang="nl-NL" sz="1200" b="1" dirty="0" err="1">
                <a:solidFill>
                  <a:srgbClr val="00739A"/>
                </a:solidFill>
                <a:latin typeface="Calibri"/>
                <a:ea typeface="Calibri"/>
                <a:cs typeface="Calibri"/>
                <a:sym typeface="Calibri"/>
              </a:rPr>
              <a:t>sprite</a:t>
            </a:r>
            <a:r>
              <a:rPr lang="nl-NL" sz="1200" b="1" dirty="0">
                <a:solidFill>
                  <a:srgbClr val="00739A"/>
                </a:solidFill>
                <a:latin typeface="Calibri"/>
                <a:ea typeface="Calibri"/>
                <a:cs typeface="Calibri"/>
                <a:sym typeface="Calibri"/>
              </a:rPr>
              <a:t> de code zodat je een goed idee krijgt van hoe de app is gebouwd.</a:t>
            </a:r>
          </a:p>
          <a:p>
            <a:pPr lvl="0" algn="l" rtl="0">
              <a:spcBef>
                <a:spcPts val="0"/>
              </a:spcBef>
              <a:spcAft>
                <a:spcPts val="0"/>
              </a:spcAft>
            </a:pPr>
            <a:endParaRPr lang="nl-NL" sz="1200" b="1" dirty="0">
              <a:solidFill>
                <a:srgbClr val="00739A"/>
              </a:solidFill>
              <a:latin typeface="Calibri"/>
              <a:ea typeface="Calibri"/>
              <a:cs typeface="Calibri"/>
              <a:sym typeface="Calibri"/>
            </a:endParaRPr>
          </a:p>
          <a:p>
            <a:pPr marL="171450" lvl="0" indent="-171450" algn="l" rtl="0">
              <a:spcBef>
                <a:spcPts val="0"/>
              </a:spcBef>
              <a:spcAft>
                <a:spcPts val="0"/>
              </a:spcAft>
              <a:buFont typeface="Wingdings" panose="05000000000000000000" pitchFamily="2" charset="2"/>
              <a:buChar char="Ø"/>
            </a:pPr>
            <a:r>
              <a:rPr lang="nl-NL" sz="1200" b="1" dirty="0">
                <a:solidFill>
                  <a:srgbClr val="00739A"/>
                </a:solidFill>
                <a:latin typeface="Calibri"/>
                <a:ea typeface="Calibri"/>
                <a:cs typeface="Calibri"/>
                <a:sym typeface="Calibri"/>
              </a:rPr>
              <a:t>Kijk ook goed naar de extensies die gebruikt zijn. </a:t>
            </a:r>
            <a:r>
              <a:rPr lang="nl-NL" sz="1200" b="1" i="1" dirty="0">
                <a:solidFill>
                  <a:srgbClr val="00739A"/>
                </a:solidFill>
                <a:latin typeface="Calibri"/>
                <a:ea typeface="Calibri"/>
                <a:cs typeface="Calibri"/>
                <a:sym typeface="Calibri"/>
              </a:rPr>
              <a:t>Deze extensies laten zien wat de meerwaarde van de CyberPi is ten opzichte van andere microcontrollers en hoe innovatief opdrachten op jouw school kunnen zijn.</a:t>
            </a:r>
          </a:p>
          <a:p>
            <a:pPr marL="171450" lvl="0" indent="-171450" algn="l" rtl="0">
              <a:spcBef>
                <a:spcPts val="0"/>
              </a:spcBef>
              <a:spcAft>
                <a:spcPts val="0"/>
              </a:spcAft>
              <a:buFont typeface="Wingdings" panose="05000000000000000000" pitchFamily="2" charset="2"/>
              <a:buChar char="Ø"/>
            </a:pPr>
            <a:endParaRPr lang="nl-NL" sz="1200" b="1" i="1" dirty="0">
              <a:solidFill>
                <a:srgbClr val="00739A"/>
              </a:solidFill>
              <a:latin typeface="Calibri"/>
              <a:ea typeface="Calibri"/>
              <a:cs typeface="Calibri"/>
              <a:sym typeface="Calibri"/>
            </a:endParaRPr>
          </a:p>
          <a:p>
            <a:pPr marL="171450" lvl="0" indent="-171450" algn="l" rtl="0">
              <a:spcBef>
                <a:spcPts val="0"/>
              </a:spcBef>
              <a:spcAft>
                <a:spcPts val="0"/>
              </a:spcAft>
              <a:buFont typeface="Wingdings" panose="05000000000000000000" pitchFamily="2" charset="2"/>
              <a:buChar char="Ø"/>
            </a:pPr>
            <a:r>
              <a:rPr lang="nl-NL" sz="1200" b="1" i="1" dirty="0">
                <a:solidFill>
                  <a:srgbClr val="00739A"/>
                </a:solidFill>
                <a:latin typeface="Calibri"/>
                <a:ea typeface="Calibri"/>
                <a:cs typeface="Calibri"/>
                <a:sym typeface="Calibri"/>
              </a:rPr>
              <a:t>Op de volgende pagina zie welke </a:t>
            </a:r>
            <a:r>
              <a:rPr lang="nl-NL" sz="1200" b="1" i="1" dirty="0" err="1">
                <a:solidFill>
                  <a:srgbClr val="00739A"/>
                </a:solidFill>
                <a:latin typeface="Calibri"/>
                <a:ea typeface="Calibri"/>
                <a:cs typeface="Calibri"/>
                <a:sym typeface="Calibri"/>
              </a:rPr>
              <a:t>sprites</a:t>
            </a:r>
            <a:r>
              <a:rPr lang="nl-NL" sz="1200" b="1" i="1" dirty="0">
                <a:solidFill>
                  <a:srgbClr val="00739A"/>
                </a:solidFill>
                <a:latin typeface="Calibri"/>
                <a:ea typeface="Calibri"/>
                <a:cs typeface="Calibri"/>
                <a:sym typeface="Calibri"/>
              </a:rPr>
              <a:t> gebruikt zijn in de code voor de app</a:t>
            </a:r>
          </a:p>
          <a:p>
            <a:pPr lvl="0" algn="l" rtl="0">
              <a:spcBef>
                <a:spcPts val="0"/>
              </a:spcBef>
              <a:spcAft>
                <a:spcPts val="0"/>
              </a:spcAft>
            </a:pPr>
            <a:endParaRPr lang="nl-NL" sz="1200" b="1" i="1" dirty="0">
              <a:solidFill>
                <a:srgbClr val="00739A"/>
              </a:solidFill>
              <a:latin typeface="Calibri"/>
              <a:ea typeface="Calibri"/>
              <a:cs typeface="Calibri"/>
              <a:sym typeface="Calibri"/>
            </a:endParaRPr>
          </a:p>
        </p:txBody>
      </p:sp>
      <p:sp>
        <p:nvSpPr>
          <p:cNvPr id="645" name="Google Shape;645;p50"/>
          <p:cNvSpPr txBox="1"/>
          <p:nvPr/>
        </p:nvSpPr>
        <p:spPr>
          <a:xfrm>
            <a:off x="1063577" y="0"/>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NL" sz="2100" b="1">
                <a:solidFill>
                  <a:srgbClr val="00739A"/>
                </a:solidFill>
                <a:latin typeface="Calibri"/>
                <a:ea typeface="Calibri"/>
                <a:cs typeface="Calibri"/>
                <a:sym typeface="Calibri"/>
              </a:rPr>
              <a:t>APP Zelfrijdende Taxi </a:t>
            </a:r>
            <a:endParaRPr lang="nl-NL" sz="2400" dirty="0"/>
          </a:p>
        </p:txBody>
      </p:sp>
      <p:pic>
        <p:nvPicPr>
          <p:cNvPr id="646" name="Google Shape;646;p50"/>
          <p:cNvPicPr preferRelativeResize="0"/>
          <p:nvPr/>
        </p:nvPicPr>
        <p:blipFill>
          <a:blip r:embed="rId3">
            <a:alphaModFix/>
          </a:blip>
          <a:stretch>
            <a:fillRect/>
          </a:stretch>
        </p:blipFill>
        <p:spPr>
          <a:xfrm>
            <a:off x="460918" y="713062"/>
            <a:ext cx="2534200" cy="371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52"/>
          <p:cNvPicPr preferRelativeResize="0"/>
          <p:nvPr/>
        </p:nvPicPr>
        <p:blipFill>
          <a:blip r:embed="rId3">
            <a:alphaModFix/>
          </a:blip>
          <a:stretch>
            <a:fillRect/>
          </a:stretch>
        </p:blipFill>
        <p:spPr>
          <a:xfrm>
            <a:off x="7342325" y="2143800"/>
            <a:ext cx="1780800" cy="2583898"/>
          </a:xfrm>
          <a:prstGeom prst="rect">
            <a:avLst/>
          </a:prstGeom>
          <a:noFill/>
          <a:ln>
            <a:noFill/>
          </a:ln>
        </p:spPr>
      </p:pic>
      <p:pic>
        <p:nvPicPr>
          <p:cNvPr id="664" name="Google Shape;664;p52"/>
          <p:cNvPicPr preferRelativeResize="0"/>
          <p:nvPr/>
        </p:nvPicPr>
        <p:blipFill>
          <a:blip r:embed="rId4">
            <a:alphaModFix/>
          </a:blip>
          <a:stretch>
            <a:fillRect/>
          </a:stretch>
        </p:blipFill>
        <p:spPr>
          <a:xfrm>
            <a:off x="5510674" y="2141081"/>
            <a:ext cx="1780800" cy="2585621"/>
          </a:xfrm>
          <a:prstGeom prst="rect">
            <a:avLst/>
          </a:prstGeom>
          <a:noFill/>
          <a:ln>
            <a:noFill/>
          </a:ln>
        </p:spPr>
      </p:pic>
      <p:pic>
        <p:nvPicPr>
          <p:cNvPr id="665" name="Google Shape;665;p52"/>
          <p:cNvPicPr preferRelativeResize="0"/>
          <p:nvPr/>
        </p:nvPicPr>
        <p:blipFill>
          <a:blip r:embed="rId5">
            <a:alphaModFix/>
          </a:blip>
          <a:stretch>
            <a:fillRect/>
          </a:stretch>
        </p:blipFill>
        <p:spPr>
          <a:xfrm>
            <a:off x="3683271" y="2142166"/>
            <a:ext cx="1780800" cy="2584448"/>
          </a:xfrm>
          <a:prstGeom prst="rect">
            <a:avLst/>
          </a:prstGeom>
          <a:noFill/>
          <a:ln>
            <a:noFill/>
          </a:ln>
        </p:spPr>
      </p:pic>
      <p:pic>
        <p:nvPicPr>
          <p:cNvPr id="666" name="Google Shape;666;p52"/>
          <p:cNvPicPr preferRelativeResize="0"/>
          <p:nvPr/>
        </p:nvPicPr>
        <p:blipFill>
          <a:blip r:embed="rId6">
            <a:alphaModFix/>
          </a:blip>
          <a:stretch>
            <a:fillRect/>
          </a:stretch>
        </p:blipFill>
        <p:spPr>
          <a:xfrm>
            <a:off x="1843039" y="2143800"/>
            <a:ext cx="1780800" cy="2612614"/>
          </a:xfrm>
          <a:prstGeom prst="rect">
            <a:avLst/>
          </a:prstGeom>
          <a:noFill/>
          <a:ln>
            <a:noFill/>
          </a:ln>
        </p:spPr>
      </p:pic>
      <p:pic>
        <p:nvPicPr>
          <p:cNvPr id="667" name="Google Shape;667;p52"/>
          <p:cNvPicPr preferRelativeResize="0"/>
          <p:nvPr/>
        </p:nvPicPr>
        <p:blipFill>
          <a:blip r:embed="rId7">
            <a:alphaModFix/>
          </a:blip>
          <a:stretch>
            <a:fillRect/>
          </a:stretch>
        </p:blipFill>
        <p:spPr>
          <a:xfrm>
            <a:off x="21425" y="2141170"/>
            <a:ext cx="1780800" cy="2588162"/>
          </a:xfrm>
          <a:prstGeom prst="rect">
            <a:avLst/>
          </a:prstGeom>
          <a:noFill/>
          <a:ln>
            <a:noFill/>
          </a:ln>
        </p:spPr>
      </p:pic>
      <p:sp>
        <p:nvSpPr>
          <p:cNvPr id="668" name="Google Shape;668;p52"/>
          <p:cNvSpPr txBox="1"/>
          <p:nvPr/>
        </p:nvSpPr>
        <p:spPr>
          <a:xfrm>
            <a:off x="2037900" y="-40825"/>
            <a:ext cx="5068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Extensies gebruikt in de Sprites</a:t>
            </a:r>
            <a:endParaRPr dirty="0"/>
          </a:p>
        </p:txBody>
      </p:sp>
      <p:sp>
        <p:nvSpPr>
          <p:cNvPr id="669" name="Google Shape;669;p52"/>
          <p:cNvSpPr/>
          <p:nvPr/>
        </p:nvSpPr>
        <p:spPr>
          <a:xfrm>
            <a:off x="21425" y="4337275"/>
            <a:ext cx="1780800" cy="370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2"/>
          <p:cNvSpPr/>
          <p:nvPr/>
        </p:nvSpPr>
        <p:spPr>
          <a:xfrm>
            <a:off x="1850225" y="4337275"/>
            <a:ext cx="1780800" cy="370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2"/>
          <p:cNvSpPr/>
          <p:nvPr/>
        </p:nvSpPr>
        <p:spPr>
          <a:xfrm>
            <a:off x="3679025" y="4337275"/>
            <a:ext cx="1780800" cy="370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2"/>
          <p:cNvSpPr/>
          <p:nvPr/>
        </p:nvSpPr>
        <p:spPr>
          <a:xfrm>
            <a:off x="5548300" y="4337275"/>
            <a:ext cx="1780800" cy="370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39A"/>
              </a:solidFill>
            </a:endParaRPr>
          </a:p>
        </p:txBody>
      </p:sp>
      <p:sp>
        <p:nvSpPr>
          <p:cNvPr id="673" name="Google Shape;673;p52"/>
          <p:cNvSpPr/>
          <p:nvPr/>
        </p:nvSpPr>
        <p:spPr>
          <a:xfrm>
            <a:off x="7377100" y="4337275"/>
            <a:ext cx="1780800" cy="370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2"/>
          <p:cNvSpPr txBox="1"/>
          <p:nvPr/>
        </p:nvSpPr>
        <p:spPr>
          <a:xfrm>
            <a:off x="149000" y="4340575"/>
            <a:ext cx="2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675" name="Google Shape;675;p52"/>
          <p:cNvSpPr txBox="1"/>
          <p:nvPr/>
        </p:nvSpPr>
        <p:spPr>
          <a:xfrm>
            <a:off x="1990400" y="4340575"/>
            <a:ext cx="2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676" name="Google Shape;676;p52"/>
          <p:cNvSpPr txBox="1"/>
          <p:nvPr/>
        </p:nvSpPr>
        <p:spPr>
          <a:xfrm>
            <a:off x="3831800" y="4340575"/>
            <a:ext cx="2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677" name="Google Shape;677;p52"/>
          <p:cNvSpPr txBox="1"/>
          <p:nvPr/>
        </p:nvSpPr>
        <p:spPr>
          <a:xfrm>
            <a:off x="5708900" y="4340575"/>
            <a:ext cx="2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678" name="Google Shape;678;p52"/>
          <p:cNvSpPr txBox="1"/>
          <p:nvPr/>
        </p:nvSpPr>
        <p:spPr>
          <a:xfrm>
            <a:off x="7514600" y="4340575"/>
            <a:ext cx="28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
        <p:nvSpPr>
          <p:cNvPr id="679" name="Google Shape;679;p52"/>
          <p:cNvSpPr txBox="1"/>
          <p:nvPr/>
        </p:nvSpPr>
        <p:spPr>
          <a:xfrm>
            <a:off x="434900" y="467071"/>
            <a:ext cx="8187000" cy="17389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200" dirty="0">
                <a:solidFill>
                  <a:srgbClr val="00739A"/>
                </a:solidFill>
                <a:latin typeface="Calibri"/>
                <a:ea typeface="Calibri"/>
                <a:cs typeface="Calibri"/>
                <a:sym typeface="Calibri"/>
              </a:rPr>
              <a:t>De volgende extensies zijn aan de hoofdcategorie toegevoegd:</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b="1" dirty="0">
                <a:solidFill>
                  <a:srgbClr val="00739A"/>
                </a:solidFill>
                <a:latin typeface="Calibri"/>
                <a:ea typeface="Calibri"/>
                <a:cs typeface="Calibri"/>
                <a:sym typeface="Calibri"/>
              </a:rPr>
              <a:t>Cognitieve Services:</a:t>
            </a:r>
            <a:r>
              <a:rPr lang="en" sz="1100" dirty="0">
                <a:solidFill>
                  <a:srgbClr val="00739A"/>
                </a:solidFill>
                <a:latin typeface="Calibri"/>
                <a:ea typeface="Calibri"/>
                <a:cs typeface="Calibri"/>
                <a:sym typeface="Calibri"/>
              </a:rPr>
              <a:t> 		&gt; Voor gebruik van verschillende cognitieve functies zoals spraak, vision, spraak en 			    besluitvorming.  </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b="1" dirty="0">
                <a:solidFill>
                  <a:srgbClr val="00739A"/>
                </a:solidFill>
                <a:latin typeface="Calibri"/>
                <a:ea typeface="Calibri"/>
                <a:cs typeface="Calibri"/>
                <a:sym typeface="Calibri"/>
              </a:rPr>
              <a:t>Machine learning:</a:t>
            </a:r>
            <a:r>
              <a:rPr lang="en" sz="1100" dirty="0">
                <a:solidFill>
                  <a:srgbClr val="00739A"/>
                </a:solidFill>
                <a:latin typeface="Calibri"/>
                <a:ea typeface="Calibri"/>
                <a:cs typeface="Calibri"/>
                <a:sym typeface="Calibri"/>
              </a:rPr>
              <a:t> 		&gt; Voor het inleren en herkennen van gezichten van klanten.</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b="1" dirty="0">
                <a:solidFill>
                  <a:srgbClr val="00739A"/>
                </a:solidFill>
                <a:latin typeface="Calibri"/>
                <a:ea typeface="Calibri"/>
                <a:cs typeface="Calibri"/>
                <a:sym typeface="Calibri"/>
              </a:rPr>
              <a:t>Broadcast-modus uploaden:</a:t>
            </a:r>
            <a:r>
              <a:rPr lang="en" sz="1100" dirty="0">
                <a:solidFill>
                  <a:srgbClr val="00739A"/>
                </a:solidFill>
                <a:latin typeface="Calibri"/>
                <a:ea typeface="Calibri"/>
                <a:cs typeface="Calibri"/>
                <a:sym typeface="Calibri"/>
              </a:rPr>
              <a:t> 	&gt; Voor het versturen en ontvangen van berichten met waarde via een bluetooth netwerk.</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b="1" dirty="0">
                <a:solidFill>
                  <a:srgbClr val="00739A"/>
                </a:solidFill>
                <a:latin typeface="Calibri"/>
                <a:ea typeface="Calibri"/>
                <a:cs typeface="Calibri"/>
                <a:sym typeface="Calibri"/>
              </a:rPr>
              <a:t>Google bladen:</a:t>
            </a:r>
            <a:r>
              <a:rPr lang="en" sz="1100" dirty="0">
                <a:solidFill>
                  <a:srgbClr val="00739A"/>
                </a:solidFill>
                <a:latin typeface="Calibri"/>
                <a:ea typeface="Calibri"/>
                <a:cs typeface="Calibri"/>
                <a:sym typeface="Calibri"/>
              </a:rPr>
              <a:t> 		&gt; Voor het gebruiken van google sheets en opzetten van een database.</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b="1" dirty="0">
                <a:solidFill>
                  <a:srgbClr val="00739A"/>
                </a:solidFill>
                <a:latin typeface="Calibri"/>
                <a:ea typeface="Calibri"/>
                <a:cs typeface="Calibri"/>
                <a:sym typeface="Calibri"/>
              </a:rPr>
              <a:t>Text to Speech:</a:t>
            </a:r>
            <a:r>
              <a:rPr lang="en" sz="1100" dirty="0">
                <a:solidFill>
                  <a:srgbClr val="00739A"/>
                </a:solidFill>
                <a:latin typeface="Calibri"/>
                <a:ea typeface="Calibri"/>
                <a:cs typeface="Calibri"/>
                <a:sym typeface="Calibri"/>
              </a:rPr>
              <a:t> 		&gt; Voor het gebruik van spraak in de juiste taal. </a:t>
            </a:r>
            <a:endParaRPr sz="1100" dirty="0">
              <a:solidFill>
                <a:srgbClr val="00739A"/>
              </a:solidFill>
              <a:latin typeface="Calibri"/>
              <a:ea typeface="Calibri"/>
              <a:cs typeface="Calibri"/>
              <a:sym typeface="Calibri"/>
            </a:endParaRPr>
          </a:p>
          <a:p>
            <a:pPr marL="0" lvl="0" indent="0" algn="l" rtl="0">
              <a:spcBef>
                <a:spcPts val="0"/>
              </a:spcBef>
              <a:spcAft>
                <a:spcPts val="0"/>
              </a:spcAft>
              <a:buNone/>
            </a:pPr>
            <a:endParaRPr sz="1100" dirty="0">
              <a:solidFill>
                <a:srgbClr val="00739A"/>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2D6B79B-E3BC-1F23-DAFE-F2380420651B}"/>
              </a:ext>
            </a:extLst>
          </p:cNvPr>
          <p:cNvSpPr txBox="1"/>
          <p:nvPr/>
        </p:nvSpPr>
        <p:spPr>
          <a:xfrm>
            <a:off x="1271240" y="1492775"/>
            <a:ext cx="6750204" cy="1200329"/>
          </a:xfrm>
          <a:prstGeom prst="rect">
            <a:avLst/>
          </a:prstGeom>
          <a:noFill/>
        </p:spPr>
        <p:txBody>
          <a:bodyPr wrap="square">
            <a:spAutoFit/>
          </a:bodyPr>
          <a:lstStyle/>
          <a:p>
            <a:pPr marL="0" lvl="0" indent="0" algn="ctr" rtl="0">
              <a:spcBef>
                <a:spcPts val="0"/>
              </a:spcBef>
              <a:spcAft>
                <a:spcPts val="0"/>
              </a:spcAft>
              <a:buNone/>
            </a:pPr>
            <a:r>
              <a:rPr lang="nl-NL" sz="3600" b="1" dirty="0">
                <a:solidFill>
                  <a:srgbClr val="00739A"/>
                </a:solidFill>
                <a:latin typeface="Calibri"/>
                <a:ea typeface="Calibri"/>
                <a:cs typeface="Calibri"/>
                <a:sym typeface="Calibri"/>
              </a:rPr>
              <a:t>Deel 3. Testen en bijstellen</a:t>
            </a:r>
          </a:p>
          <a:p>
            <a:pPr marL="0" lvl="0" indent="0" algn="ctr" rtl="0">
              <a:spcBef>
                <a:spcPts val="0"/>
              </a:spcBef>
              <a:spcAft>
                <a:spcPts val="0"/>
              </a:spcAft>
              <a:buNone/>
            </a:pPr>
            <a:endParaRPr lang="nl-NL" sz="3600" b="1" dirty="0">
              <a:solidFill>
                <a:srgbClr val="00739A"/>
              </a:solidFill>
              <a:latin typeface="Calibri"/>
              <a:ea typeface="Calibri"/>
              <a:cs typeface="Calibri"/>
              <a:sym typeface="Calibri"/>
            </a:endParaRPr>
          </a:p>
        </p:txBody>
      </p:sp>
    </p:spTree>
    <p:extLst>
      <p:ext uri="{BB962C8B-B14F-4D97-AF65-F5344CB8AC3E}">
        <p14:creationId xmlns:p14="http://schemas.microsoft.com/office/powerpoint/2010/main" val="324530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2" name="Google Shape;802;p62"/>
          <p:cNvSpPr txBox="1"/>
          <p:nvPr/>
        </p:nvSpPr>
        <p:spPr>
          <a:xfrm>
            <a:off x="2351400" y="66908"/>
            <a:ext cx="4441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739A"/>
                </a:solidFill>
                <a:latin typeface="Calibri"/>
                <a:ea typeface="Calibri"/>
                <a:cs typeface="Calibri"/>
                <a:sym typeface="Calibri"/>
              </a:rPr>
              <a:t>Testen en bijstellen van jouw prototype</a:t>
            </a:r>
            <a:endParaRPr sz="2000" b="1">
              <a:solidFill>
                <a:srgbClr val="00739A"/>
              </a:solidFill>
              <a:latin typeface="Calibri"/>
              <a:ea typeface="Calibri"/>
              <a:cs typeface="Calibri"/>
              <a:sym typeface="Calibri"/>
            </a:endParaRPr>
          </a:p>
        </p:txBody>
      </p:sp>
      <p:sp>
        <p:nvSpPr>
          <p:cNvPr id="803" name="Google Shape;803;p62"/>
          <p:cNvSpPr txBox="1"/>
          <p:nvPr/>
        </p:nvSpPr>
        <p:spPr>
          <a:xfrm>
            <a:off x="3627864" y="1171382"/>
            <a:ext cx="5289819" cy="28007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00739A"/>
                </a:solidFill>
                <a:latin typeface="Calibri"/>
                <a:ea typeface="Calibri"/>
                <a:cs typeface="Calibri"/>
                <a:sym typeface="Calibri"/>
              </a:rPr>
              <a:t>Doorloop onderstaande stappen om jou prototype te testen</a:t>
            </a:r>
          </a:p>
          <a:p>
            <a:pPr marL="0" lvl="0" indent="0" algn="l" rtl="0">
              <a:spcBef>
                <a:spcPts val="0"/>
              </a:spcBef>
              <a:spcAft>
                <a:spcPts val="0"/>
              </a:spcAft>
              <a:buNone/>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Zorg dat je de code voor CyberPi hebt geüpload.</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Zorg dat de mBot aan staat en dat je een Bluetooth verbinding hebt.</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Controleer of de CyberPi een Wifi internetverbinding heeft. </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Als er nog geen lijn parcour met rode en gele markering is dat je die eerst maakt.</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Zet de mBot op de zwarte lijn.</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Start de APP en controleer of alles werkt.</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Werkt alles en zie je verbeteringen? Voor deze door in jouw ontwerp en code.</a:t>
            </a:r>
            <a:endParaRPr dirty="0">
              <a:solidFill>
                <a:srgbClr val="00739A"/>
              </a:solidFill>
              <a:latin typeface="Calibri"/>
              <a:ea typeface="Calibri"/>
              <a:cs typeface="Calibri"/>
              <a:sym typeface="Calibri"/>
            </a:endParaRPr>
          </a:p>
        </p:txBody>
      </p:sp>
      <p:pic>
        <p:nvPicPr>
          <p:cNvPr id="804" name="Google Shape;804;p62"/>
          <p:cNvPicPr preferRelativeResize="0"/>
          <p:nvPr/>
        </p:nvPicPr>
        <p:blipFill>
          <a:blip r:embed="rId3">
            <a:alphaModFix/>
          </a:blip>
          <a:stretch>
            <a:fillRect/>
          </a:stretch>
        </p:blipFill>
        <p:spPr>
          <a:xfrm>
            <a:off x="142625" y="1494830"/>
            <a:ext cx="3768478" cy="28263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1" name="Google Shape;241;p30"/>
          <p:cNvSpPr txBox="1"/>
          <p:nvPr/>
        </p:nvSpPr>
        <p:spPr>
          <a:xfrm>
            <a:off x="4276345" y="981099"/>
            <a:ext cx="4192500" cy="14465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dirty="0">
                <a:solidFill>
                  <a:srgbClr val="00739A"/>
                </a:solidFill>
                <a:latin typeface="Calibri"/>
                <a:ea typeface="Calibri"/>
                <a:cs typeface="Calibri"/>
                <a:sym typeface="Calibri"/>
              </a:rPr>
              <a:t>Gefeliciteerd!</a:t>
            </a:r>
            <a:endParaRPr sz="2600" b="1" dirty="0">
              <a:solidFill>
                <a:srgbClr val="00739A"/>
              </a:solidFill>
              <a:latin typeface="Calibri"/>
              <a:ea typeface="Calibri"/>
              <a:cs typeface="Calibri"/>
              <a:sym typeface="Calibri"/>
            </a:endParaRPr>
          </a:p>
          <a:p>
            <a:pPr marL="0" lvl="0" indent="0" algn="ctr" rtl="0">
              <a:spcBef>
                <a:spcPts val="0"/>
              </a:spcBef>
              <a:spcAft>
                <a:spcPts val="0"/>
              </a:spcAft>
              <a:buNone/>
            </a:pPr>
            <a:endParaRPr sz="2600" b="1" dirty="0">
              <a:solidFill>
                <a:srgbClr val="00739A"/>
              </a:solidFill>
              <a:latin typeface="Calibri"/>
              <a:ea typeface="Calibri"/>
              <a:cs typeface="Calibri"/>
              <a:sym typeface="Calibri"/>
            </a:endParaRPr>
          </a:p>
          <a:p>
            <a:pPr marL="0" lvl="0" indent="0" algn="ctr" rtl="0">
              <a:spcBef>
                <a:spcPts val="0"/>
              </a:spcBef>
              <a:spcAft>
                <a:spcPts val="0"/>
              </a:spcAft>
              <a:buNone/>
            </a:pPr>
            <a:r>
              <a:rPr lang="en" sz="1500" dirty="0">
                <a:solidFill>
                  <a:srgbClr val="00739A"/>
                </a:solidFill>
                <a:latin typeface="Calibri"/>
                <a:ea typeface="Calibri"/>
                <a:cs typeface="Calibri"/>
                <a:sym typeface="Calibri"/>
              </a:rPr>
              <a:t>Jij weet nu hoe je een zelfrijdende taxi kunt prototypen!</a:t>
            </a:r>
            <a:endParaRPr sz="1500" dirty="0">
              <a:solidFill>
                <a:srgbClr val="00739A"/>
              </a:solidFill>
              <a:latin typeface="Calibri"/>
              <a:ea typeface="Calibri"/>
              <a:cs typeface="Calibri"/>
              <a:sym typeface="Calibri"/>
            </a:endParaRPr>
          </a:p>
        </p:txBody>
      </p:sp>
      <p:pic>
        <p:nvPicPr>
          <p:cNvPr id="242" name="Google Shape;242;p30"/>
          <p:cNvPicPr preferRelativeResize="0"/>
          <p:nvPr/>
        </p:nvPicPr>
        <p:blipFill rotWithShape="1">
          <a:blip r:embed="rId3">
            <a:alphaModFix/>
          </a:blip>
          <a:srcRect l="13066" t="10065" r="9154" b="14078"/>
          <a:stretch/>
        </p:blipFill>
        <p:spPr>
          <a:xfrm>
            <a:off x="7432827" y="1075965"/>
            <a:ext cx="375574" cy="366325"/>
          </a:xfrm>
          <a:prstGeom prst="rect">
            <a:avLst/>
          </a:prstGeom>
          <a:noFill/>
          <a:ln>
            <a:noFill/>
          </a:ln>
        </p:spPr>
      </p:pic>
      <p:pic>
        <p:nvPicPr>
          <p:cNvPr id="243" name="Google Shape;243;p30"/>
          <p:cNvPicPr preferRelativeResize="0"/>
          <p:nvPr/>
        </p:nvPicPr>
        <p:blipFill rotWithShape="1">
          <a:blip r:embed="rId4">
            <a:alphaModFix/>
          </a:blip>
          <a:srcRect l="44665" t="35088" r="26669" b="27279"/>
          <a:stretch/>
        </p:blipFill>
        <p:spPr>
          <a:xfrm>
            <a:off x="5855282" y="2715502"/>
            <a:ext cx="1257650" cy="1238299"/>
          </a:xfrm>
          <a:prstGeom prst="rect">
            <a:avLst/>
          </a:prstGeom>
          <a:noFill/>
          <a:ln>
            <a:noFill/>
          </a:ln>
        </p:spPr>
      </p:pic>
      <p:pic>
        <p:nvPicPr>
          <p:cNvPr id="2" name="Google Shape;150;p22">
            <a:extLst>
              <a:ext uri="{FF2B5EF4-FFF2-40B4-BE49-F238E27FC236}">
                <a16:creationId xmlns:a16="http://schemas.microsoft.com/office/drawing/2014/main" id="{DE57656E-9393-7F62-C273-8292ACCBDFF7}"/>
              </a:ext>
            </a:extLst>
          </p:cNvPr>
          <p:cNvPicPr preferRelativeResize="0"/>
          <p:nvPr/>
        </p:nvPicPr>
        <p:blipFill>
          <a:blip r:embed="rId5">
            <a:alphaModFix/>
          </a:blip>
          <a:stretch>
            <a:fillRect/>
          </a:stretch>
        </p:blipFill>
        <p:spPr>
          <a:xfrm>
            <a:off x="354668" y="1165175"/>
            <a:ext cx="3704376" cy="2105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a:off x="2897020" y="113225"/>
            <a:ext cx="1482273" cy="338700"/>
          </a:xfrm>
          <a:prstGeom prst="rect">
            <a:avLst/>
          </a:prstGeom>
          <a:noFill/>
          <a:ln>
            <a:noFill/>
          </a:ln>
        </p:spPr>
      </p:pic>
      <p:sp>
        <p:nvSpPr>
          <p:cNvPr id="157" name="Google Shape;157;p23"/>
          <p:cNvSpPr txBox="1"/>
          <p:nvPr/>
        </p:nvSpPr>
        <p:spPr>
          <a:xfrm>
            <a:off x="3440500" y="451925"/>
            <a:ext cx="256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739A"/>
                </a:solidFill>
                <a:latin typeface="Calibri"/>
                <a:ea typeface="Calibri"/>
                <a:cs typeface="Calibri"/>
                <a:sym typeface="Calibri"/>
              </a:rPr>
              <a:t>Science - Technology - Engineering - Arts - Mathematics</a:t>
            </a:r>
            <a:endParaRPr sz="800">
              <a:solidFill>
                <a:srgbClr val="00739A"/>
              </a:solidFill>
              <a:latin typeface="Calibri"/>
              <a:ea typeface="Calibri"/>
              <a:cs typeface="Calibri"/>
              <a:sym typeface="Calibri"/>
            </a:endParaRPr>
          </a:p>
        </p:txBody>
      </p:sp>
      <p:sp>
        <p:nvSpPr>
          <p:cNvPr id="158" name="Google Shape;158;p23"/>
          <p:cNvSpPr txBox="1"/>
          <p:nvPr/>
        </p:nvSpPr>
        <p:spPr>
          <a:xfrm>
            <a:off x="4380100" y="-104730"/>
            <a:ext cx="242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739A"/>
                </a:solidFill>
                <a:latin typeface="Calibri"/>
                <a:ea typeface="Calibri"/>
                <a:cs typeface="Calibri"/>
                <a:sym typeface="Calibri"/>
              </a:rPr>
              <a:t>Opdracht</a:t>
            </a:r>
            <a:r>
              <a:rPr lang="en" sz="2800" b="1">
                <a:solidFill>
                  <a:srgbClr val="00739A"/>
                </a:solidFill>
                <a:latin typeface="Calibri"/>
                <a:ea typeface="Calibri"/>
                <a:cs typeface="Calibri"/>
                <a:sym typeface="Calibri"/>
              </a:rPr>
              <a:t> </a:t>
            </a:r>
            <a:endParaRPr sz="2800" b="1">
              <a:solidFill>
                <a:srgbClr val="00739A"/>
              </a:solidFill>
              <a:latin typeface="Calibri"/>
              <a:ea typeface="Calibri"/>
              <a:cs typeface="Calibri"/>
              <a:sym typeface="Calibri"/>
            </a:endParaRPr>
          </a:p>
        </p:txBody>
      </p:sp>
      <p:sp>
        <p:nvSpPr>
          <p:cNvPr id="159" name="Google Shape;159;p23"/>
          <p:cNvSpPr txBox="1"/>
          <p:nvPr/>
        </p:nvSpPr>
        <p:spPr>
          <a:xfrm>
            <a:off x="4187843" y="1880294"/>
            <a:ext cx="50220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39A"/>
                </a:solidFill>
                <a:latin typeface="Calibri"/>
                <a:ea typeface="Calibri"/>
                <a:cs typeface="Calibri"/>
                <a:sym typeface="Calibri"/>
              </a:rPr>
              <a:t>Tijdens deze workshop:</a:t>
            </a:r>
            <a:endParaRPr sz="1800" b="1" dirty="0">
              <a:solidFill>
                <a:srgbClr val="00739A"/>
              </a:solidFill>
              <a:latin typeface="Calibri"/>
              <a:ea typeface="Calibri"/>
              <a:cs typeface="Calibri"/>
              <a:sym typeface="Calibri"/>
            </a:endParaRPr>
          </a:p>
          <a:p>
            <a:pPr marL="0" lvl="0" indent="0" algn="l" rtl="0">
              <a:spcBef>
                <a:spcPts val="0"/>
              </a:spcBef>
              <a:spcAft>
                <a:spcPts val="0"/>
              </a:spcAft>
              <a:buNone/>
            </a:pPr>
            <a:r>
              <a:rPr lang="en" dirty="0">
                <a:solidFill>
                  <a:srgbClr val="00739A"/>
                </a:solidFill>
                <a:latin typeface="Calibri"/>
                <a:ea typeface="Calibri"/>
                <a:cs typeface="Calibri"/>
                <a:sym typeface="Calibri"/>
              </a:rPr>
              <a:t>Gaan we een zelfrijdende elektrische taxi prototypen die je met een app kunt bestellen. </a:t>
            </a: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p:txBody>
      </p:sp>
      <p:grpSp>
        <p:nvGrpSpPr>
          <p:cNvPr id="160" name="Google Shape;160;p23"/>
          <p:cNvGrpSpPr/>
          <p:nvPr/>
        </p:nvGrpSpPr>
        <p:grpSpPr>
          <a:xfrm>
            <a:off x="135150" y="148433"/>
            <a:ext cx="1037645" cy="1037258"/>
            <a:chOff x="213608" y="1459098"/>
            <a:chExt cx="1609501" cy="1608900"/>
          </a:xfrm>
        </p:grpSpPr>
        <p:sp>
          <p:nvSpPr>
            <p:cNvPr id="161" name="Google Shape;161;p23"/>
            <p:cNvSpPr/>
            <p:nvPr/>
          </p:nvSpPr>
          <p:spPr>
            <a:xfrm>
              <a:off x="213608" y="1459098"/>
              <a:ext cx="1608900" cy="1608900"/>
            </a:xfrm>
            <a:prstGeom prst="ellipse">
              <a:avLst/>
            </a:prstGeom>
            <a:solidFill>
              <a:srgbClr val="C6E1F0"/>
            </a:solidFill>
            <a:ln w="19050" cap="flat" cmpd="sng">
              <a:solidFill>
                <a:srgbClr val="00739A"/>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3"/>
            <p:cNvPicPr preferRelativeResize="0"/>
            <p:nvPr/>
          </p:nvPicPr>
          <p:blipFill>
            <a:blip r:embed="rId4">
              <a:alphaModFix/>
            </a:blip>
            <a:stretch>
              <a:fillRect/>
            </a:stretch>
          </p:blipFill>
          <p:spPr>
            <a:xfrm>
              <a:off x="483050" y="1726350"/>
              <a:ext cx="1037701" cy="1023626"/>
            </a:xfrm>
            <a:prstGeom prst="rect">
              <a:avLst/>
            </a:prstGeom>
            <a:noFill/>
            <a:ln>
              <a:noFill/>
            </a:ln>
          </p:spPr>
        </p:pic>
        <p:sp>
          <p:nvSpPr>
            <p:cNvPr id="163" name="Google Shape;163;p23"/>
            <p:cNvSpPr/>
            <p:nvPr/>
          </p:nvSpPr>
          <p:spPr>
            <a:xfrm>
              <a:off x="214209" y="2114054"/>
              <a:ext cx="1608900" cy="290100"/>
            </a:xfrm>
            <a:prstGeom prst="roundRect">
              <a:avLst>
                <a:gd name="adj" fmla="val 16667"/>
              </a:avLst>
            </a:prstGeom>
            <a:solidFill>
              <a:srgbClr val="24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19853" y="2005694"/>
              <a:ext cx="1250100" cy="52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lt1"/>
                  </a:solidFill>
                  <a:latin typeface="Calibri"/>
                  <a:ea typeface="Calibri"/>
                  <a:cs typeface="Calibri"/>
                  <a:sym typeface="Calibri"/>
                </a:rPr>
                <a:t>Prototypen</a:t>
              </a:r>
              <a:endParaRPr sz="1000" b="1" dirty="0">
                <a:solidFill>
                  <a:schemeClr val="lt1"/>
                </a:solidFill>
                <a:latin typeface="Calibri"/>
                <a:ea typeface="Calibri"/>
                <a:cs typeface="Calibri"/>
                <a:sym typeface="Calibri"/>
              </a:endParaRPr>
            </a:p>
          </p:txBody>
        </p:sp>
      </p:grpSp>
      <p:pic>
        <p:nvPicPr>
          <p:cNvPr id="165" name="Google Shape;165;p23"/>
          <p:cNvPicPr preferRelativeResize="0"/>
          <p:nvPr/>
        </p:nvPicPr>
        <p:blipFill>
          <a:blip r:embed="rId5">
            <a:alphaModFix/>
          </a:blip>
          <a:stretch>
            <a:fillRect/>
          </a:stretch>
        </p:blipFill>
        <p:spPr>
          <a:xfrm>
            <a:off x="1809045" y="1200482"/>
            <a:ext cx="2175950" cy="3326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p:nvPr/>
        </p:nvSpPr>
        <p:spPr>
          <a:xfrm>
            <a:off x="614373" y="-45711"/>
            <a:ext cx="8021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Een zelfrijdende elektrische taxi is een Smart object in de Smart world</a:t>
            </a:r>
            <a:endParaRPr sz="2100" b="1" dirty="0">
              <a:solidFill>
                <a:srgbClr val="00739A"/>
              </a:solidFill>
              <a:latin typeface="Calibri"/>
              <a:ea typeface="Calibri"/>
              <a:cs typeface="Calibri"/>
              <a:sym typeface="Calibri"/>
            </a:endParaRPr>
          </a:p>
        </p:txBody>
      </p:sp>
      <p:pic>
        <p:nvPicPr>
          <p:cNvPr id="220" name="Google Shape;220;p27"/>
          <p:cNvPicPr preferRelativeResize="0"/>
          <p:nvPr/>
        </p:nvPicPr>
        <p:blipFill rotWithShape="1">
          <a:blip r:embed="rId3">
            <a:alphaModFix/>
          </a:blip>
          <a:srcRect l="7341" t="16229" r="6496" b="11153"/>
          <a:stretch/>
        </p:blipFill>
        <p:spPr>
          <a:xfrm>
            <a:off x="582350" y="1031825"/>
            <a:ext cx="4612500" cy="2915325"/>
          </a:xfrm>
          <a:prstGeom prst="rect">
            <a:avLst/>
          </a:prstGeom>
          <a:noFill/>
          <a:ln>
            <a:noFill/>
          </a:ln>
        </p:spPr>
      </p:pic>
      <p:sp>
        <p:nvSpPr>
          <p:cNvPr id="221" name="Google Shape;221;p27"/>
          <p:cNvSpPr txBox="1"/>
          <p:nvPr/>
        </p:nvSpPr>
        <p:spPr>
          <a:xfrm>
            <a:off x="6673877" y="1709259"/>
            <a:ext cx="2103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00739A"/>
                </a:solidFill>
                <a:latin typeface="Calibri"/>
                <a:ea typeface="Calibri"/>
                <a:cs typeface="Calibri"/>
                <a:sym typeface="Calibri"/>
              </a:rPr>
              <a:t>Een Smart object</a:t>
            </a:r>
            <a:endParaRPr sz="1800" b="1">
              <a:solidFill>
                <a:srgbClr val="00739A"/>
              </a:solidFill>
              <a:latin typeface="Calibri"/>
              <a:ea typeface="Calibri"/>
              <a:cs typeface="Calibri"/>
              <a:sym typeface="Calibri"/>
            </a:endParaRPr>
          </a:p>
          <a:p>
            <a:pPr marL="0" lvl="0" indent="0" algn="ctr" rtl="0">
              <a:spcBef>
                <a:spcPts val="0"/>
              </a:spcBef>
              <a:spcAft>
                <a:spcPts val="0"/>
              </a:spcAft>
              <a:buNone/>
            </a:pPr>
            <a:r>
              <a:rPr lang="en" sz="800">
                <a:solidFill>
                  <a:srgbClr val="00739A"/>
                </a:solidFill>
                <a:latin typeface="Calibri"/>
                <a:ea typeface="Calibri"/>
                <a:cs typeface="Calibri"/>
                <a:sym typeface="Calibri"/>
              </a:rPr>
              <a:t>Bestaat altijd uit</a:t>
            </a:r>
            <a:endParaRPr sz="800">
              <a:solidFill>
                <a:srgbClr val="00739A"/>
              </a:solidFill>
              <a:latin typeface="Calibri"/>
              <a:ea typeface="Calibri"/>
              <a:cs typeface="Calibri"/>
              <a:sym typeface="Calibri"/>
            </a:endParaRPr>
          </a:p>
        </p:txBody>
      </p:sp>
      <p:cxnSp>
        <p:nvCxnSpPr>
          <p:cNvPr id="222" name="Google Shape;222;p27"/>
          <p:cNvCxnSpPr>
            <a:stCxn id="223" idx="5"/>
            <a:endCxn id="224" idx="1"/>
          </p:cNvCxnSpPr>
          <p:nvPr/>
        </p:nvCxnSpPr>
        <p:spPr>
          <a:xfrm rot="10800000" flipH="1">
            <a:off x="3958618" y="1608517"/>
            <a:ext cx="578100" cy="486300"/>
          </a:xfrm>
          <a:prstGeom prst="straightConnector1">
            <a:avLst/>
          </a:prstGeom>
          <a:noFill/>
          <a:ln w="19050" cap="flat" cmpd="sng">
            <a:solidFill>
              <a:srgbClr val="00739A"/>
            </a:solidFill>
            <a:prstDash val="dot"/>
            <a:round/>
            <a:headEnd type="none" w="med" len="med"/>
            <a:tailEnd type="none" w="med" len="med"/>
          </a:ln>
        </p:spPr>
      </p:cxnSp>
      <p:sp>
        <p:nvSpPr>
          <p:cNvPr id="224" name="Google Shape;224;p27"/>
          <p:cNvSpPr txBox="1"/>
          <p:nvPr/>
        </p:nvSpPr>
        <p:spPr>
          <a:xfrm>
            <a:off x="4536620" y="1408309"/>
            <a:ext cx="11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Elektromotor</a:t>
            </a:r>
            <a:endParaRPr>
              <a:solidFill>
                <a:srgbClr val="0E71B8"/>
              </a:solidFill>
              <a:latin typeface="Calibri"/>
              <a:ea typeface="Calibri"/>
              <a:cs typeface="Calibri"/>
              <a:sym typeface="Calibri"/>
            </a:endParaRPr>
          </a:p>
        </p:txBody>
      </p:sp>
      <p:sp>
        <p:nvSpPr>
          <p:cNvPr id="225" name="Google Shape;225;p27"/>
          <p:cNvSpPr txBox="1"/>
          <p:nvPr/>
        </p:nvSpPr>
        <p:spPr>
          <a:xfrm>
            <a:off x="2433625" y="4211975"/>
            <a:ext cx="32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Wielen | remmen | lagers | stuurinrichting</a:t>
            </a:r>
            <a:endParaRPr>
              <a:solidFill>
                <a:srgbClr val="0E71B8"/>
              </a:solidFill>
              <a:latin typeface="Calibri"/>
              <a:ea typeface="Calibri"/>
              <a:cs typeface="Calibri"/>
              <a:sym typeface="Calibri"/>
            </a:endParaRPr>
          </a:p>
        </p:txBody>
      </p:sp>
      <p:cxnSp>
        <p:nvCxnSpPr>
          <p:cNvPr id="226" name="Google Shape;226;p27"/>
          <p:cNvCxnSpPr>
            <a:stCxn id="227" idx="6"/>
            <a:endCxn id="225" idx="0"/>
          </p:cNvCxnSpPr>
          <p:nvPr/>
        </p:nvCxnSpPr>
        <p:spPr>
          <a:xfrm>
            <a:off x="2637962" y="3292371"/>
            <a:ext cx="1434000" cy="919500"/>
          </a:xfrm>
          <a:prstGeom prst="straightConnector1">
            <a:avLst/>
          </a:prstGeom>
          <a:noFill/>
          <a:ln w="19050" cap="flat" cmpd="sng">
            <a:solidFill>
              <a:srgbClr val="00739A"/>
            </a:solidFill>
            <a:prstDash val="dot"/>
            <a:round/>
            <a:headEnd type="none" w="med" len="med"/>
            <a:tailEnd type="none" w="med" len="med"/>
          </a:ln>
        </p:spPr>
      </p:cxnSp>
      <p:sp>
        <p:nvSpPr>
          <p:cNvPr id="228" name="Google Shape;228;p27"/>
          <p:cNvSpPr txBox="1"/>
          <p:nvPr/>
        </p:nvSpPr>
        <p:spPr>
          <a:xfrm>
            <a:off x="4833822" y="3552025"/>
            <a:ext cx="87639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err="1">
                <a:solidFill>
                  <a:srgbClr val="0E71B8"/>
                </a:solidFill>
                <a:latin typeface="Calibri"/>
                <a:ea typeface="Calibri"/>
                <a:cs typeface="Calibri"/>
                <a:sym typeface="Calibri"/>
              </a:rPr>
              <a:t>Sensoren</a:t>
            </a:r>
            <a:endParaRPr dirty="0" err="1">
              <a:solidFill>
                <a:srgbClr val="0E71B8"/>
              </a:solidFill>
              <a:latin typeface="Calibri"/>
              <a:ea typeface="Calibri"/>
              <a:cs typeface="Calibri"/>
              <a:sym typeface="Calibri"/>
            </a:endParaRPr>
          </a:p>
        </p:txBody>
      </p:sp>
      <p:cxnSp>
        <p:nvCxnSpPr>
          <p:cNvPr id="229" name="Google Shape;229;p27"/>
          <p:cNvCxnSpPr>
            <a:cxnSpLocks/>
            <a:stCxn id="230" idx="5"/>
            <a:endCxn id="228" idx="0"/>
          </p:cNvCxnSpPr>
          <p:nvPr/>
        </p:nvCxnSpPr>
        <p:spPr>
          <a:xfrm>
            <a:off x="4808777" y="2796236"/>
            <a:ext cx="463244" cy="755789"/>
          </a:xfrm>
          <a:prstGeom prst="straightConnector1">
            <a:avLst/>
          </a:prstGeom>
          <a:noFill/>
          <a:ln w="19050" cap="flat" cmpd="sng">
            <a:solidFill>
              <a:srgbClr val="00739A"/>
            </a:solidFill>
            <a:prstDash val="dot"/>
            <a:round/>
            <a:headEnd type="none" w="med" len="med"/>
            <a:tailEnd type="none" w="med" len="med"/>
          </a:ln>
        </p:spPr>
      </p:cxnSp>
      <p:sp>
        <p:nvSpPr>
          <p:cNvPr id="231" name="Google Shape;231;p27"/>
          <p:cNvSpPr txBox="1"/>
          <p:nvPr/>
        </p:nvSpPr>
        <p:spPr>
          <a:xfrm>
            <a:off x="387098" y="3205850"/>
            <a:ext cx="8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Accu’s</a:t>
            </a:r>
            <a:endParaRPr>
              <a:solidFill>
                <a:srgbClr val="0E71B8"/>
              </a:solidFill>
              <a:latin typeface="Calibri"/>
              <a:ea typeface="Calibri"/>
              <a:cs typeface="Calibri"/>
              <a:sym typeface="Calibri"/>
            </a:endParaRPr>
          </a:p>
        </p:txBody>
      </p:sp>
      <p:cxnSp>
        <p:nvCxnSpPr>
          <p:cNvPr id="232" name="Google Shape;232;p27"/>
          <p:cNvCxnSpPr>
            <a:endCxn id="231" idx="0"/>
          </p:cNvCxnSpPr>
          <p:nvPr/>
        </p:nvCxnSpPr>
        <p:spPr>
          <a:xfrm flipH="1">
            <a:off x="808298" y="2311250"/>
            <a:ext cx="229200" cy="894600"/>
          </a:xfrm>
          <a:prstGeom prst="straightConnector1">
            <a:avLst/>
          </a:prstGeom>
          <a:noFill/>
          <a:ln w="19050" cap="flat" cmpd="sng">
            <a:solidFill>
              <a:srgbClr val="00739A"/>
            </a:solidFill>
            <a:prstDash val="dot"/>
            <a:round/>
            <a:headEnd type="none" w="med" len="med"/>
            <a:tailEnd type="none" w="med" len="med"/>
          </a:ln>
        </p:spPr>
      </p:cxnSp>
      <p:sp>
        <p:nvSpPr>
          <p:cNvPr id="233" name="Google Shape;233;p27"/>
          <p:cNvSpPr txBox="1"/>
          <p:nvPr/>
        </p:nvSpPr>
        <p:spPr>
          <a:xfrm>
            <a:off x="4219900" y="1005425"/>
            <a:ext cx="140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err="1">
                <a:solidFill>
                  <a:srgbClr val="0E71B8"/>
                </a:solidFill>
                <a:latin typeface="Calibri"/>
                <a:ea typeface="Calibri"/>
                <a:cs typeface="Calibri"/>
                <a:sym typeface="Calibri"/>
              </a:rPr>
              <a:t>Boordcomputer</a:t>
            </a:r>
            <a:endParaRPr dirty="0" err="1">
              <a:solidFill>
                <a:srgbClr val="0E71B8"/>
              </a:solidFill>
              <a:latin typeface="Calibri"/>
              <a:ea typeface="Calibri"/>
              <a:cs typeface="Calibri"/>
              <a:sym typeface="Calibri"/>
            </a:endParaRPr>
          </a:p>
        </p:txBody>
      </p:sp>
      <p:cxnSp>
        <p:nvCxnSpPr>
          <p:cNvPr id="234" name="Google Shape;234;p27"/>
          <p:cNvCxnSpPr>
            <a:stCxn id="235" idx="7"/>
            <a:endCxn id="233" idx="1"/>
          </p:cNvCxnSpPr>
          <p:nvPr/>
        </p:nvCxnSpPr>
        <p:spPr>
          <a:xfrm rot="10800000" flipH="1">
            <a:off x="3247693" y="1205429"/>
            <a:ext cx="972300" cy="533100"/>
          </a:xfrm>
          <a:prstGeom prst="straightConnector1">
            <a:avLst/>
          </a:prstGeom>
          <a:noFill/>
          <a:ln w="19050" cap="flat" cmpd="sng">
            <a:solidFill>
              <a:srgbClr val="00739A"/>
            </a:solidFill>
            <a:prstDash val="dot"/>
            <a:round/>
            <a:headEnd type="none" w="med" len="med"/>
            <a:tailEnd type="none" w="med" len="med"/>
          </a:ln>
        </p:spPr>
      </p:cxnSp>
      <p:sp>
        <p:nvSpPr>
          <p:cNvPr id="236" name="Google Shape;236;p27"/>
          <p:cNvSpPr txBox="1"/>
          <p:nvPr/>
        </p:nvSpPr>
        <p:spPr>
          <a:xfrm>
            <a:off x="4959095" y="1758046"/>
            <a:ext cx="11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Verlichting</a:t>
            </a:r>
            <a:endParaRPr>
              <a:solidFill>
                <a:srgbClr val="0E71B8"/>
              </a:solidFill>
              <a:latin typeface="Calibri"/>
              <a:ea typeface="Calibri"/>
              <a:cs typeface="Calibri"/>
              <a:sym typeface="Calibri"/>
            </a:endParaRPr>
          </a:p>
        </p:txBody>
      </p:sp>
      <p:cxnSp>
        <p:nvCxnSpPr>
          <p:cNvPr id="237" name="Google Shape;237;p27"/>
          <p:cNvCxnSpPr>
            <a:stCxn id="238" idx="6"/>
            <a:endCxn id="236" idx="1"/>
          </p:cNvCxnSpPr>
          <p:nvPr/>
        </p:nvCxnSpPr>
        <p:spPr>
          <a:xfrm rot="10800000" flipH="1">
            <a:off x="4126244" y="1958003"/>
            <a:ext cx="832800" cy="481200"/>
          </a:xfrm>
          <a:prstGeom prst="straightConnector1">
            <a:avLst/>
          </a:prstGeom>
          <a:noFill/>
          <a:ln w="19050" cap="flat" cmpd="sng">
            <a:solidFill>
              <a:srgbClr val="00739A"/>
            </a:solidFill>
            <a:prstDash val="dot"/>
            <a:round/>
            <a:headEnd type="none" w="med" len="med"/>
            <a:tailEnd type="none" w="med" len="med"/>
          </a:ln>
        </p:spPr>
      </p:cxnSp>
      <p:sp>
        <p:nvSpPr>
          <p:cNvPr id="239" name="Google Shape;239;p27"/>
          <p:cNvSpPr txBox="1"/>
          <p:nvPr/>
        </p:nvSpPr>
        <p:spPr>
          <a:xfrm>
            <a:off x="3812650" y="647950"/>
            <a:ext cx="140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E71B8"/>
                </a:solidFill>
                <a:latin typeface="Calibri"/>
                <a:ea typeface="Calibri"/>
                <a:cs typeface="Calibri"/>
                <a:sym typeface="Calibri"/>
              </a:rPr>
              <a:t>Camera</a:t>
            </a:r>
            <a:endParaRPr dirty="0">
              <a:solidFill>
                <a:srgbClr val="0E71B8"/>
              </a:solidFill>
              <a:latin typeface="Calibri"/>
              <a:ea typeface="Calibri"/>
              <a:cs typeface="Calibri"/>
              <a:sym typeface="Calibri"/>
            </a:endParaRPr>
          </a:p>
        </p:txBody>
      </p:sp>
      <p:cxnSp>
        <p:nvCxnSpPr>
          <p:cNvPr id="240" name="Google Shape;240;p27"/>
          <p:cNvCxnSpPr>
            <a:endCxn id="239" idx="1"/>
          </p:cNvCxnSpPr>
          <p:nvPr/>
        </p:nvCxnSpPr>
        <p:spPr>
          <a:xfrm rot="10800000" flipH="1">
            <a:off x="2774650" y="848050"/>
            <a:ext cx="1038000" cy="571800"/>
          </a:xfrm>
          <a:prstGeom prst="straightConnector1">
            <a:avLst/>
          </a:prstGeom>
          <a:noFill/>
          <a:ln w="19050" cap="flat" cmpd="sng">
            <a:solidFill>
              <a:srgbClr val="00739A"/>
            </a:solidFill>
            <a:prstDash val="dot"/>
            <a:round/>
            <a:headEnd type="none" w="med" len="med"/>
            <a:tailEnd type="none" w="med" len="med"/>
          </a:ln>
        </p:spPr>
      </p:cxnSp>
      <p:sp>
        <p:nvSpPr>
          <p:cNvPr id="241" name="Google Shape;241;p27"/>
          <p:cNvSpPr txBox="1"/>
          <p:nvPr/>
        </p:nvSpPr>
        <p:spPr>
          <a:xfrm>
            <a:off x="1281101" y="3754900"/>
            <a:ext cx="140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Microcontroller</a:t>
            </a:r>
            <a:endParaRPr>
              <a:solidFill>
                <a:srgbClr val="0E71B8"/>
              </a:solidFill>
              <a:latin typeface="Calibri"/>
              <a:ea typeface="Calibri"/>
              <a:cs typeface="Calibri"/>
              <a:sym typeface="Calibri"/>
            </a:endParaRPr>
          </a:p>
        </p:txBody>
      </p:sp>
      <p:cxnSp>
        <p:nvCxnSpPr>
          <p:cNvPr id="242" name="Google Shape;242;p27"/>
          <p:cNvCxnSpPr>
            <a:endCxn id="241" idx="0"/>
          </p:cNvCxnSpPr>
          <p:nvPr/>
        </p:nvCxnSpPr>
        <p:spPr>
          <a:xfrm flipH="1">
            <a:off x="1984301" y="2178400"/>
            <a:ext cx="686100" cy="1576500"/>
          </a:xfrm>
          <a:prstGeom prst="straightConnector1">
            <a:avLst/>
          </a:prstGeom>
          <a:noFill/>
          <a:ln w="19050" cap="flat" cmpd="sng">
            <a:solidFill>
              <a:srgbClr val="00739A"/>
            </a:solidFill>
            <a:prstDash val="dot"/>
            <a:round/>
            <a:headEnd type="none" w="med" len="med"/>
            <a:tailEnd type="none" w="med" len="med"/>
          </a:ln>
        </p:spPr>
      </p:cxnSp>
      <p:pic>
        <p:nvPicPr>
          <p:cNvPr id="243" name="Google Shape;243;p27"/>
          <p:cNvPicPr preferRelativeResize="0"/>
          <p:nvPr/>
        </p:nvPicPr>
        <p:blipFill rotWithShape="1">
          <a:blip r:embed="rId4">
            <a:alphaModFix/>
          </a:blip>
          <a:srcRect l="5979" t="17532"/>
          <a:stretch/>
        </p:blipFill>
        <p:spPr>
          <a:xfrm>
            <a:off x="6296500" y="2225343"/>
            <a:ext cx="2795375" cy="2000549"/>
          </a:xfrm>
          <a:prstGeom prst="rect">
            <a:avLst/>
          </a:prstGeom>
          <a:noFill/>
          <a:ln>
            <a:noFill/>
          </a:ln>
        </p:spPr>
      </p:pic>
      <p:sp>
        <p:nvSpPr>
          <p:cNvPr id="244" name="Google Shape;244;p27"/>
          <p:cNvSpPr txBox="1"/>
          <p:nvPr/>
        </p:nvSpPr>
        <p:spPr>
          <a:xfrm>
            <a:off x="284825" y="531163"/>
            <a:ext cx="210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E71B8"/>
                </a:solidFill>
                <a:latin typeface="Calibri"/>
                <a:ea typeface="Calibri"/>
                <a:cs typeface="Calibri"/>
                <a:sym typeface="Calibri"/>
              </a:rPr>
              <a:t>Human machine interface</a:t>
            </a:r>
            <a:endParaRPr>
              <a:solidFill>
                <a:srgbClr val="0E71B8"/>
              </a:solidFill>
              <a:latin typeface="Calibri"/>
              <a:ea typeface="Calibri"/>
              <a:cs typeface="Calibri"/>
              <a:sym typeface="Calibri"/>
            </a:endParaRPr>
          </a:p>
        </p:txBody>
      </p:sp>
      <p:cxnSp>
        <p:nvCxnSpPr>
          <p:cNvPr id="245" name="Google Shape;245;p27"/>
          <p:cNvCxnSpPr>
            <a:endCxn id="244" idx="2"/>
          </p:cNvCxnSpPr>
          <p:nvPr/>
        </p:nvCxnSpPr>
        <p:spPr>
          <a:xfrm rot="10800000" flipH="1">
            <a:off x="1165325" y="931363"/>
            <a:ext cx="171000" cy="789300"/>
          </a:xfrm>
          <a:prstGeom prst="straightConnector1">
            <a:avLst/>
          </a:prstGeom>
          <a:noFill/>
          <a:ln w="19050" cap="flat" cmpd="sng">
            <a:solidFill>
              <a:srgbClr val="00739A"/>
            </a:solidFill>
            <a:prstDash val="dot"/>
            <a:round/>
            <a:headEnd type="none" w="med" len="med"/>
            <a:tailEnd type="none" w="med" len="med"/>
          </a:ln>
        </p:spPr>
      </p:cxnSp>
      <p:sp>
        <p:nvSpPr>
          <p:cNvPr id="246" name="Google Shape;246;p27"/>
          <p:cNvSpPr/>
          <p:nvPr/>
        </p:nvSpPr>
        <p:spPr>
          <a:xfrm>
            <a:off x="1100125" y="1662800"/>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947725" y="2196200"/>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2568336" y="2094487"/>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2644536" y="1332487"/>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3101736" y="1713487"/>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3812661" y="1948859"/>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3955244" y="2353703"/>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2466962" y="3206871"/>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4662819" y="2650278"/>
            <a:ext cx="171000" cy="1710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37"/>
          <p:cNvPicPr preferRelativeResize="0"/>
          <p:nvPr/>
        </p:nvPicPr>
        <p:blipFill rotWithShape="1">
          <a:blip r:embed="rId3">
            <a:alphaModFix/>
          </a:blip>
          <a:srcRect t="27700" b="28648"/>
          <a:stretch/>
        </p:blipFill>
        <p:spPr>
          <a:xfrm>
            <a:off x="7119550" y="1593375"/>
            <a:ext cx="1057575" cy="704200"/>
          </a:xfrm>
          <a:prstGeom prst="rect">
            <a:avLst/>
          </a:prstGeom>
          <a:noFill/>
          <a:ln>
            <a:noFill/>
          </a:ln>
        </p:spPr>
      </p:pic>
      <p:pic>
        <p:nvPicPr>
          <p:cNvPr id="404" name="Google Shape;404;p37"/>
          <p:cNvPicPr preferRelativeResize="0"/>
          <p:nvPr/>
        </p:nvPicPr>
        <p:blipFill>
          <a:blip r:embed="rId4">
            <a:alphaModFix/>
          </a:blip>
          <a:stretch>
            <a:fillRect/>
          </a:stretch>
        </p:blipFill>
        <p:spPr>
          <a:xfrm>
            <a:off x="2685800" y="1446102"/>
            <a:ext cx="1685923" cy="896682"/>
          </a:xfrm>
          <a:prstGeom prst="rect">
            <a:avLst/>
          </a:prstGeom>
          <a:noFill/>
          <a:ln>
            <a:noFill/>
          </a:ln>
        </p:spPr>
      </p:pic>
      <p:grpSp>
        <p:nvGrpSpPr>
          <p:cNvPr id="405" name="Google Shape;405;p37"/>
          <p:cNvGrpSpPr/>
          <p:nvPr/>
        </p:nvGrpSpPr>
        <p:grpSpPr>
          <a:xfrm>
            <a:off x="321753" y="1382892"/>
            <a:ext cx="1775719" cy="1125150"/>
            <a:chOff x="1777775" y="3445325"/>
            <a:chExt cx="2367626" cy="1500200"/>
          </a:xfrm>
        </p:grpSpPr>
        <p:pic>
          <p:nvPicPr>
            <p:cNvPr id="406" name="Google Shape;406;p37"/>
            <p:cNvPicPr preferRelativeResize="0"/>
            <p:nvPr/>
          </p:nvPicPr>
          <p:blipFill rotWithShape="1">
            <a:blip r:embed="rId5">
              <a:alphaModFix/>
            </a:blip>
            <a:srcRect l="13191" t="6634" r="12613" b="9697"/>
            <a:stretch/>
          </p:blipFill>
          <p:spPr>
            <a:xfrm>
              <a:off x="1777775" y="3445325"/>
              <a:ext cx="2367626" cy="1500200"/>
            </a:xfrm>
            <a:prstGeom prst="rect">
              <a:avLst/>
            </a:prstGeom>
            <a:noFill/>
            <a:ln>
              <a:noFill/>
            </a:ln>
          </p:spPr>
        </p:pic>
        <p:pic>
          <p:nvPicPr>
            <p:cNvPr id="407" name="Google Shape;407;p37"/>
            <p:cNvPicPr preferRelativeResize="0"/>
            <p:nvPr/>
          </p:nvPicPr>
          <p:blipFill>
            <a:blip r:embed="rId4">
              <a:alphaModFix/>
            </a:blip>
            <a:stretch>
              <a:fillRect/>
            </a:stretch>
          </p:blipFill>
          <p:spPr>
            <a:xfrm>
              <a:off x="2190750" y="3549750"/>
              <a:ext cx="1546450" cy="1012475"/>
            </a:xfrm>
            <a:prstGeom prst="rect">
              <a:avLst/>
            </a:prstGeom>
            <a:noFill/>
            <a:ln>
              <a:noFill/>
            </a:ln>
          </p:spPr>
        </p:pic>
      </p:grpSp>
      <p:pic>
        <p:nvPicPr>
          <p:cNvPr id="408" name="Google Shape;408;p37"/>
          <p:cNvPicPr preferRelativeResize="0"/>
          <p:nvPr/>
        </p:nvPicPr>
        <p:blipFill>
          <a:blip r:embed="rId6">
            <a:alphaModFix/>
          </a:blip>
          <a:stretch>
            <a:fillRect/>
          </a:stretch>
        </p:blipFill>
        <p:spPr>
          <a:xfrm>
            <a:off x="5004175" y="1630089"/>
            <a:ext cx="1002825" cy="630750"/>
          </a:xfrm>
          <a:prstGeom prst="rect">
            <a:avLst/>
          </a:prstGeom>
          <a:noFill/>
          <a:ln>
            <a:noFill/>
          </a:ln>
        </p:spPr>
      </p:pic>
      <p:sp>
        <p:nvSpPr>
          <p:cNvPr id="409" name="Google Shape;409;p37"/>
          <p:cNvSpPr txBox="1"/>
          <p:nvPr/>
        </p:nvSpPr>
        <p:spPr>
          <a:xfrm>
            <a:off x="259663" y="2393800"/>
            <a:ext cx="1899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Laptop</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chrome browser en webcam </a:t>
            </a:r>
            <a:endParaRPr>
              <a:solidFill>
                <a:srgbClr val="00739A"/>
              </a:solidFill>
              <a:latin typeface="Calibri"/>
              <a:ea typeface="Calibri"/>
              <a:cs typeface="Calibri"/>
              <a:sym typeface="Calibri"/>
            </a:endParaRPr>
          </a:p>
        </p:txBody>
      </p:sp>
      <p:sp>
        <p:nvSpPr>
          <p:cNvPr id="410" name="Google Shape;410;p37"/>
          <p:cNvSpPr txBox="1"/>
          <p:nvPr/>
        </p:nvSpPr>
        <p:spPr>
          <a:xfrm>
            <a:off x="2497166" y="2377852"/>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mBlock 5</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programmeer platform </a:t>
            </a:r>
            <a:endParaRPr>
              <a:solidFill>
                <a:srgbClr val="00739A"/>
              </a:solidFill>
              <a:latin typeface="Calibri"/>
              <a:ea typeface="Calibri"/>
              <a:cs typeface="Calibri"/>
              <a:sym typeface="Calibri"/>
            </a:endParaRPr>
          </a:p>
        </p:txBody>
      </p:sp>
      <p:sp>
        <p:nvSpPr>
          <p:cNvPr id="411" name="Google Shape;411;p37"/>
          <p:cNvSpPr txBox="1"/>
          <p:nvPr/>
        </p:nvSpPr>
        <p:spPr>
          <a:xfrm>
            <a:off x="4555633" y="2377850"/>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Wifi verbinding</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open internet </a:t>
            </a:r>
            <a:endParaRPr>
              <a:solidFill>
                <a:srgbClr val="00739A"/>
              </a:solidFill>
              <a:latin typeface="Calibri"/>
              <a:ea typeface="Calibri"/>
              <a:cs typeface="Calibri"/>
              <a:sym typeface="Calibri"/>
            </a:endParaRPr>
          </a:p>
        </p:txBody>
      </p:sp>
      <p:sp>
        <p:nvSpPr>
          <p:cNvPr id="412" name="Google Shape;412;p37"/>
          <p:cNvSpPr txBox="1"/>
          <p:nvPr/>
        </p:nvSpPr>
        <p:spPr>
          <a:xfrm>
            <a:off x="6412339" y="2377850"/>
            <a:ext cx="2472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USB Bluetooth dongle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Voor een draadloze verbinding</a:t>
            </a:r>
            <a:endParaRPr>
              <a:solidFill>
                <a:srgbClr val="00739A"/>
              </a:solidFill>
              <a:latin typeface="Calibri"/>
              <a:ea typeface="Calibri"/>
              <a:cs typeface="Calibri"/>
              <a:sym typeface="Calibri"/>
            </a:endParaRPr>
          </a:p>
        </p:txBody>
      </p:sp>
      <p:pic>
        <p:nvPicPr>
          <p:cNvPr id="413" name="Google Shape;413;p37"/>
          <p:cNvPicPr preferRelativeResize="0"/>
          <p:nvPr/>
        </p:nvPicPr>
        <p:blipFill rotWithShape="1">
          <a:blip r:embed="rId7">
            <a:alphaModFix/>
          </a:blip>
          <a:srcRect l="3428" t="15537" r="3139" b="14444"/>
          <a:stretch/>
        </p:blipFill>
        <p:spPr>
          <a:xfrm>
            <a:off x="1580425" y="3527088"/>
            <a:ext cx="1194650" cy="895302"/>
          </a:xfrm>
          <a:prstGeom prst="rect">
            <a:avLst/>
          </a:prstGeom>
          <a:noFill/>
          <a:ln>
            <a:noFill/>
          </a:ln>
        </p:spPr>
      </p:pic>
      <p:grpSp>
        <p:nvGrpSpPr>
          <p:cNvPr id="414" name="Google Shape;414;p37"/>
          <p:cNvGrpSpPr/>
          <p:nvPr/>
        </p:nvGrpSpPr>
        <p:grpSpPr>
          <a:xfrm>
            <a:off x="4082929" y="3446599"/>
            <a:ext cx="1194657" cy="1056295"/>
            <a:chOff x="4879500" y="3274325"/>
            <a:chExt cx="2194850" cy="1940648"/>
          </a:xfrm>
        </p:grpSpPr>
        <p:pic>
          <p:nvPicPr>
            <p:cNvPr id="415" name="Google Shape;415;p37"/>
            <p:cNvPicPr preferRelativeResize="0"/>
            <p:nvPr/>
          </p:nvPicPr>
          <p:blipFill>
            <a:blip r:embed="rId8">
              <a:alphaModFix/>
            </a:blip>
            <a:stretch>
              <a:fillRect/>
            </a:stretch>
          </p:blipFill>
          <p:spPr>
            <a:xfrm>
              <a:off x="4879500" y="3601847"/>
              <a:ext cx="1613126" cy="1613125"/>
            </a:xfrm>
            <a:prstGeom prst="rect">
              <a:avLst/>
            </a:prstGeom>
            <a:noFill/>
            <a:ln>
              <a:noFill/>
            </a:ln>
          </p:spPr>
        </p:pic>
        <p:pic>
          <p:nvPicPr>
            <p:cNvPr id="416" name="Google Shape;416;p37"/>
            <p:cNvPicPr preferRelativeResize="0"/>
            <p:nvPr/>
          </p:nvPicPr>
          <p:blipFill rotWithShape="1">
            <a:blip r:embed="rId9">
              <a:alphaModFix/>
            </a:blip>
            <a:srcRect l="4474" t="18306" r="3461" b="19298"/>
            <a:stretch/>
          </p:blipFill>
          <p:spPr>
            <a:xfrm>
              <a:off x="6084425" y="3274325"/>
              <a:ext cx="989925" cy="670886"/>
            </a:xfrm>
            <a:prstGeom prst="rect">
              <a:avLst/>
            </a:prstGeom>
            <a:noFill/>
            <a:ln>
              <a:noFill/>
            </a:ln>
          </p:spPr>
        </p:pic>
      </p:grpSp>
      <p:sp>
        <p:nvSpPr>
          <p:cNvPr id="417" name="Google Shape;417;p37"/>
          <p:cNvSpPr txBox="1"/>
          <p:nvPr/>
        </p:nvSpPr>
        <p:spPr>
          <a:xfrm>
            <a:off x="984200" y="4383550"/>
            <a:ext cx="2387100" cy="615600"/>
          </a:xfrm>
          <a:prstGeom prst="rect">
            <a:avLst/>
          </a:prstGeom>
          <a:noFill/>
          <a:ln>
            <a:noFill/>
          </a:ln>
        </p:spPr>
        <p:txBody>
          <a:bodyPr spcFirstLastPara="1" wrap="square" lIns="91425" tIns="91425" rIns="91425" bIns="91425" anchor="t" anchorCtr="0">
            <a:spAutoFit/>
          </a:bodyPr>
          <a:lstStyle/>
          <a:p>
            <a:pPr algn="ctr"/>
            <a:r>
              <a:rPr lang="en" b="1" dirty="0" err="1">
                <a:solidFill>
                  <a:srgbClr val="00739A"/>
                </a:solidFill>
                <a:latin typeface="Calibri"/>
                <a:ea typeface="Calibri"/>
                <a:cs typeface="Calibri"/>
                <a:sym typeface="Calibri"/>
              </a:rPr>
              <a:t>mBot</a:t>
            </a:r>
            <a:r>
              <a:rPr lang="en" b="1" dirty="0">
                <a:solidFill>
                  <a:srgbClr val="00739A"/>
                </a:solidFill>
                <a:latin typeface="Calibri"/>
                <a:ea typeface="Calibri"/>
                <a:cs typeface="Calibri"/>
                <a:sym typeface="Calibri"/>
              </a:rPr>
              <a:t> 2 </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dirty="0">
                <a:solidFill>
                  <a:srgbClr val="00739A"/>
                </a:solidFill>
                <a:latin typeface="Calibri"/>
                <a:ea typeface="Calibri"/>
                <a:cs typeface="Calibri"/>
                <a:sym typeface="Calibri"/>
              </a:rPr>
              <a:t>Basis </a:t>
            </a:r>
            <a:r>
              <a:rPr lang="en" dirty="0" err="1">
                <a:solidFill>
                  <a:srgbClr val="00739A"/>
                </a:solidFill>
                <a:latin typeface="Calibri"/>
                <a:ea typeface="Calibri"/>
                <a:cs typeface="Calibri"/>
                <a:sym typeface="Calibri"/>
              </a:rPr>
              <a:t>rijdend</a:t>
            </a:r>
            <a:r>
              <a:rPr lang="en" dirty="0">
                <a:solidFill>
                  <a:srgbClr val="00739A"/>
                </a:solidFill>
                <a:latin typeface="Calibri"/>
                <a:ea typeface="Calibri"/>
                <a:cs typeface="Calibri"/>
                <a:sym typeface="Calibri"/>
              </a:rPr>
              <a:t> robot platform</a:t>
            </a:r>
            <a:endParaRPr dirty="0">
              <a:solidFill>
                <a:srgbClr val="00739A"/>
              </a:solidFill>
              <a:latin typeface="Calibri"/>
              <a:ea typeface="Calibri"/>
              <a:cs typeface="Calibri"/>
              <a:sym typeface="Calibri"/>
            </a:endParaRPr>
          </a:p>
        </p:txBody>
      </p:sp>
      <p:sp>
        <p:nvSpPr>
          <p:cNvPr id="418" name="Google Shape;418;p37"/>
          <p:cNvSpPr txBox="1"/>
          <p:nvPr/>
        </p:nvSpPr>
        <p:spPr>
          <a:xfrm>
            <a:off x="3486700"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Gekleurde tape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Om een parcour te maken</a:t>
            </a:r>
            <a:endParaRPr>
              <a:solidFill>
                <a:srgbClr val="00739A"/>
              </a:solidFill>
              <a:latin typeface="Calibri"/>
              <a:ea typeface="Calibri"/>
              <a:cs typeface="Calibri"/>
              <a:sym typeface="Calibri"/>
            </a:endParaRPr>
          </a:p>
        </p:txBody>
      </p:sp>
      <p:sp>
        <p:nvSpPr>
          <p:cNvPr id="419" name="Google Shape;419;p37"/>
          <p:cNvSpPr txBox="1"/>
          <p:nvPr/>
        </p:nvSpPr>
        <p:spPr>
          <a:xfrm>
            <a:off x="655198" y="-11"/>
            <a:ext cx="8021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739A"/>
                </a:solidFill>
                <a:latin typeface="Calibri"/>
                <a:ea typeface="Calibri"/>
                <a:cs typeface="Calibri"/>
                <a:sym typeface="Calibri"/>
              </a:rPr>
              <a:t>Dit heb je nodig voor het maken van een elektrische zelfrijdende taxi</a:t>
            </a:r>
            <a:endParaRPr sz="2100"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Hardware - software - materiaal</a:t>
            </a:r>
            <a:endParaRPr>
              <a:solidFill>
                <a:srgbClr val="00739A"/>
              </a:solidFill>
              <a:latin typeface="Calibri"/>
              <a:ea typeface="Calibri"/>
              <a:cs typeface="Calibri"/>
              <a:sym typeface="Calibri"/>
            </a:endParaRPr>
          </a:p>
        </p:txBody>
      </p:sp>
      <p:pic>
        <p:nvPicPr>
          <p:cNvPr id="420" name="Google Shape;420;p37"/>
          <p:cNvPicPr preferRelativeResize="0"/>
          <p:nvPr/>
        </p:nvPicPr>
        <p:blipFill>
          <a:blip r:embed="rId10">
            <a:alphaModFix/>
          </a:blip>
          <a:stretch>
            <a:fillRect/>
          </a:stretch>
        </p:blipFill>
        <p:spPr>
          <a:xfrm>
            <a:off x="6571947" y="3435067"/>
            <a:ext cx="1497045" cy="1056300"/>
          </a:xfrm>
          <a:prstGeom prst="rect">
            <a:avLst/>
          </a:prstGeom>
          <a:noFill/>
          <a:ln>
            <a:noFill/>
          </a:ln>
        </p:spPr>
      </p:pic>
      <p:sp>
        <p:nvSpPr>
          <p:cNvPr id="421" name="Google Shape;421;p37"/>
          <p:cNvSpPr txBox="1"/>
          <p:nvPr/>
        </p:nvSpPr>
        <p:spPr>
          <a:xfrm>
            <a:off x="5970803"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Technologie wijsheid</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Kennis en digitaal vaardig</a:t>
            </a:r>
            <a:endParaRPr>
              <a:solidFill>
                <a:srgbClr val="00739A"/>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2D6B79B-E3BC-1F23-DAFE-F2380420651B}"/>
              </a:ext>
            </a:extLst>
          </p:cNvPr>
          <p:cNvSpPr txBox="1"/>
          <p:nvPr/>
        </p:nvSpPr>
        <p:spPr>
          <a:xfrm>
            <a:off x="1271240" y="1492775"/>
            <a:ext cx="6750204" cy="1477328"/>
          </a:xfrm>
          <a:prstGeom prst="rect">
            <a:avLst/>
          </a:prstGeom>
          <a:noFill/>
        </p:spPr>
        <p:txBody>
          <a:bodyPr wrap="square">
            <a:spAutoFit/>
          </a:bodyPr>
          <a:lstStyle/>
          <a:p>
            <a:pPr marL="0" lvl="0" indent="0" algn="ctr" rtl="0">
              <a:spcBef>
                <a:spcPts val="0"/>
              </a:spcBef>
              <a:spcAft>
                <a:spcPts val="0"/>
              </a:spcAft>
              <a:buNone/>
            </a:pPr>
            <a:r>
              <a:rPr lang="nl-NL" sz="3600" b="1" dirty="0">
                <a:solidFill>
                  <a:srgbClr val="00739A"/>
                </a:solidFill>
                <a:latin typeface="Calibri"/>
                <a:ea typeface="Calibri"/>
                <a:cs typeface="Calibri"/>
                <a:sym typeface="Calibri"/>
              </a:rPr>
              <a:t>Deel 1. Hardware programmeren</a:t>
            </a:r>
          </a:p>
          <a:p>
            <a:pPr marL="0" lvl="0" indent="0" algn="ctr" rtl="0">
              <a:spcBef>
                <a:spcPts val="0"/>
              </a:spcBef>
              <a:spcAft>
                <a:spcPts val="0"/>
              </a:spcAft>
              <a:buNone/>
            </a:pPr>
            <a:endParaRPr lang="nl-NL" sz="3600" b="1" dirty="0">
              <a:solidFill>
                <a:srgbClr val="00739A"/>
              </a:solidFill>
              <a:latin typeface="Calibri"/>
              <a:ea typeface="Calibri"/>
              <a:cs typeface="Calibri"/>
              <a:sym typeface="Calibri"/>
            </a:endParaRPr>
          </a:p>
          <a:p>
            <a:pPr marL="0" lvl="0" indent="0" algn="ctr" rtl="0">
              <a:spcBef>
                <a:spcPts val="0"/>
              </a:spcBef>
              <a:spcAft>
                <a:spcPts val="0"/>
              </a:spcAft>
              <a:buNone/>
            </a:pPr>
            <a:r>
              <a:rPr lang="nl-NL" sz="1800" b="1" dirty="0">
                <a:solidFill>
                  <a:srgbClr val="00739A"/>
                </a:solidFill>
                <a:latin typeface="Calibri"/>
                <a:ea typeface="Calibri"/>
                <a:cs typeface="Calibri"/>
                <a:sym typeface="Calibri"/>
              </a:rPr>
              <a:t>mBot2 + sensoren programmeren</a:t>
            </a:r>
            <a:endParaRPr lang="nl-NL" sz="3200" dirty="0"/>
          </a:p>
        </p:txBody>
      </p:sp>
    </p:spTree>
    <p:extLst>
      <p:ext uri="{BB962C8B-B14F-4D97-AF65-F5344CB8AC3E}">
        <p14:creationId xmlns:p14="http://schemas.microsoft.com/office/powerpoint/2010/main" val="330532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41"/>
          <p:cNvPicPr preferRelativeResize="0"/>
          <p:nvPr/>
        </p:nvPicPr>
        <p:blipFill>
          <a:blip r:embed="rId3">
            <a:alphaModFix/>
          </a:blip>
          <a:stretch>
            <a:fillRect/>
          </a:stretch>
        </p:blipFill>
        <p:spPr>
          <a:xfrm>
            <a:off x="467409" y="2683339"/>
            <a:ext cx="1656575" cy="2364250"/>
          </a:xfrm>
          <a:prstGeom prst="rect">
            <a:avLst/>
          </a:prstGeom>
          <a:noFill/>
          <a:ln>
            <a:noFill/>
          </a:ln>
        </p:spPr>
      </p:pic>
      <p:pic>
        <p:nvPicPr>
          <p:cNvPr id="485" name="Google Shape;485;p41"/>
          <p:cNvPicPr preferRelativeResize="0"/>
          <p:nvPr/>
        </p:nvPicPr>
        <p:blipFill>
          <a:blip r:embed="rId4">
            <a:alphaModFix/>
          </a:blip>
          <a:stretch>
            <a:fillRect/>
          </a:stretch>
        </p:blipFill>
        <p:spPr>
          <a:xfrm>
            <a:off x="2123984" y="2683339"/>
            <a:ext cx="1618770" cy="2364250"/>
          </a:xfrm>
          <a:prstGeom prst="rect">
            <a:avLst/>
          </a:prstGeom>
          <a:noFill/>
          <a:ln>
            <a:noFill/>
          </a:ln>
        </p:spPr>
      </p:pic>
      <p:pic>
        <p:nvPicPr>
          <p:cNvPr id="486" name="Google Shape;486;p41"/>
          <p:cNvPicPr preferRelativeResize="0"/>
          <p:nvPr/>
        </p:nvPicPr>
        <p:blipFill>
          <a:blip r:embed="rId5">
            <a:alphaModFix/>
          </a:blip>
          <a:stretch>
            <a:fillRect/>
          </a:stretch>
        </p:blipFill>
        <p:spPr>
          <a:xfrm>
            <a:off x="3793107" y="2683339"/>
            <a:ext cx="1618775" cy="2345884"/>
          </a:xfrm>
          <a:prstGeom prst="rect">
            <a:avLst/>
          </a:prstGeom>
          <a:noFill/>
          <a:ln>
            <a:noFill/>
          </a:ln>
        </p:spPr>
      </p:pic>
      <p:pic>
        <p:nvPicPr>
          <p:cNvPr id="487" name="Google Shape;487;p41"/>
          <p:cNvPicPr preferRelativeResize="0"/>
          <p:nvPr/>
        </p:nvPicPr>
        <p:blipFill>
          <a:blip r:embed="rId6">
            <a:alphaModFix/>
          </a:blip>
          <a:stretch>
            <a:fillRect/>
          </a:stretch>
        </p:blipFill>
        <p:spPr>
          <a:xfrm>
            <a:off x="5411884" y="2683339"/>
            <a:ext cx="1618775" cy="2374543"/>
          </a:xfrm>
          <a:prstGeom prst="rect">
            <a:avLst/>
          </a:prstGeom>
          <a:noFill/>
          <a:ln>
            <a:noFill/>
          </a:ln>
        </p:spPr>
      </p:pic>
      <p:pic>
        <p:nvPicPr>
          <p:cNvPr id="488" name="Google Shape;488;p41"/>
          <p:cNvPicPr preferRelativeResize="0"/>
          <p:nvPr/>
        </p:nvPicPr>
        <p:blipFill>
          <a:blip r:embed="rId7">
            <a:alphaModFix/>
          </a:blip>
          <a:stretch>
            <a:fillRect/>
          </a:stretch>
        </p:blipFill>
        <p:spPr>
          <a:xfrm>
            <a:off x="7081009" y="2683339"/>
            <a:ext cx="1656575" cy="2351775"/>
          </a:xfrm>
          <a:prstGeom prst="rect">
            <a:avLst/>
          </a:prstGeom>
          <a:noFill/>
          <a:ln>
            <a:noFill/>
          </a:ln>
        </p:spPr>
      </p:pic>
      <p:sp>
        <p:nvSpPr>
          <p:cNvPr id="489" name="Google Shape;489;p41"/>
          <p:cNvSpPr txBox="1"/>
          <p:nvPr/>
        </p:nvSpPr>
        <p:spPr>
          <a:xfrm>
            <a:off x="3006200" y="-51034"/>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Extensies toevoegen</a:t>
            </a:r>
            <a:endParaRPr dirty="0"/>
          </a:p>
        </p:txBody>
      </p:sp>
      <p:sp>
        <p:nvSpPr>
          <p:cNvPr id="490" name="Google Shape;490;p41"/>
          <p:cNvSpPr txBox="1"/>
          <p:nvPr/>
        </p:nvSpPr>
        <p:spPr>
          <a:xfrm>
            <a:off x="158253" y="353100"/>
            <a:ext cx="90687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Onderstaande extensies zijn nodig in deze taxi workshop. Deze vindt je op de ‘apparaat extensies pagina’. De extensies zijn voor deze workshop al aan de hoofdcategorie toegevoegd.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mBot2 shield:			&gt; </a:t>
            </a:r>
            <a:r>
              <a:rPr lang="en" sz="1200" dirty="0">
                <a:solidFill>
                  <a:srgbClr val="00739A"/>
                </a:solidFill>
                <a:latin typeface="Calibri"/>
                <a:ea typeface="Calibri"/>
                <a:cs typeface="Calibri"/>
                <a:sym typeface="Calibri"/>
              </a:rPr>
              <a:t>Uitbreidingsprint voor CyberPi om (externe) hardware te kunnen aansluiten en 				    aansturen.</a:t>
            </a: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Ultrasonics sensor 2:			&gt; </a:t>
            </a:r>
            <a:r>
              <a:rPr lang="en" sz="1200" dirty="0">
                <a:solidFill>
                  <a:srgbClr val="00739A"/>
                </a:solidFill>
                <a:latin typeface="Calibri"/>
                <a:ea typeface="Calibri"/>
                <a:cs typeface="Calibri"/>
                <a:sym typeface="Calibri"/>
              </a:rPr>
              <a:t>Neemt afstanden en beweging waar</a:t>
            </a:r>
            <a:r>
              <a:rPr lang="en" sz="1200" b="1" dirty="0">
                <a:solidFill>
                  <a:srgbClr val="00739A"/>
                </a:solidFill>
                <a:latin typeface="Calibri"/>
                <a:ea typeface="Calibri"/>
                <a:cs typeface="Calibri"/>
                <a:sym typeface="Calibri"/>
              </a:rPr>
              <a:t> </a:t>
            </a:r>
            <a:r>
              <a:rPr lang="en" sz="1200" dirty="0">
                <a:solidFill>
                  <a:srgbClr val="00739A"/>
                </a:solidFill>
                <a:highlight>
                  <a:srgbClr val="FFFFFF"/>
                </a:highlight>
                <a:latin typeface="Calibri"/>
                <a:ea typeface="Calibri"/>
                <a:cs typeface="Calibri"/>
                <a:sym typeface="Calibri"/>
              </a:rPr>
              <a:t>met hoogfrequente geluidsgolven.</a:t>
            </a: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Quad RGB sensor:			&gt; </a:t>
            </a:r>
            <a:r>
              <a:rPr lang="en" sz="1200" dirty="0">
                <a:solidFill>
                  <a:srgbClr val="00739A"/>
                </a:solidFill>
                <a:latin typeface="Calibri"/>
                <a:ea typeface="Calibri"/>
                <a:cs typeface="Calibri"/>
                <a:sym typeface="Calibri"/>
              </a:rPr>
              <a:t>4 RGB sensoren nemen kleuren en lijn waar op de vloer waar de robot rijdt.</a:t>
            </a: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Scherm+:			&gt; </a:t>
            </a:r>
            <a:r>
              <a:rPr lang="en" sz="1200" dirty="0">
                <a:solidFill>
                  <a:srgbClr val="00739A"/>
                </a:solidFill>
                <a:latin typeface="Calibri"/>
                <a:ea typeface="Calibri"/>
                <a:cs typeface="Calibri"/>
                <a:sym typeface="Calibri"/>
              </a:rPr>
              <a:t>Genereert iconen zoals QR code en bewegende lijnen. </a:t>
            </a: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Broadcast modus Uploaden:		&gt; </a:t>
            </a:r>
            <a:r>
              <a:rPr lang="en" sz="1100" dirty="0">
                <a:solidFill>
                  <a:srgbClr val="00739A"/>
                </a:solidFill>
                <a:latin typeface="Calibri"/>
                <a:ea typeface="Calibri"/>
                <a:cs typeface="Calibri"/>
                <a:sym typeface="Calibri"/>
              </a:rPr>
              <a:t>Voor het versturen en ontvangen van berichten met waarde via een bluetooth netwerk.</a:t>
            </a:r>
            <a:endParaRPr sz="1100" b="1">
              <a:solidFill>
                <a:srgbClr val="00739A"/>
              </a:solidFill>
              <a:latin typeface="Calibri"/>
              <a:ea typeface="Calibri"/>
              <a:cs typeface="Calibri"/>
            </a:endParaRPr>
          </a:p>
        </p:txBody>
      </p:sp>
      <p:sp>
        <p:nvSpPr>
          <p:cNvPr id="491" name="Google Shape;491;p41"/>
          <p:cNvSpPr/>
          <p:nvPr/>
        </p:nvSpPr>
        <p:spPr>
          <a:xfrm>
            <a:off x="626800" y="47020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2227000" y="47020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3903400" y="47020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5503600" y="47020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7180000" y="47020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1"/>
          <p:cNvSpPr txBox="1"/>
          <p:nvPr/>
        </p:nvSpPr>
        <p:spPr>
          <a:xfrm>
            <a:off x="1168300" y="4379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497" name="Google Shape;497;p41"/>
          <p:cNvSpPr txBox="1"/>
          <p:nvPr/>
        </p:nvSpPr>
        <p:spPr>
          <a:xfrm>
            <a:off x="2768500" y="4379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498" name="Google Shape;498;p41"/>
          <p:cNvSpPr txBox="1"/>
          <p:nvPr/>
        </p:nvSpPr>
        <p:spPr>
          <a:xfrm>
            <a:off x="4444900" y="4379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499" name="Google Shape;499;p41"/>
          <p:cNvSpPr txBox="1"/>
          <p:nvPr/>
        </p:nvSpPr>
        <p:spPr>
          <a:xfrm>
            <a:off x="6045100" y="4379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00" name="Google Shape;500;p41"/>
          <p:cNvSpPr txBox="1"/>
          <p:nvPr/>
        </p:nvSpPr>
        <p:spPr>
          <a:xfrm>
            <a:off x="7721500" y="4379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45"/>
          <p:cNvPicPr preferRelativeResize="0"/>
          <p:nvPr/>
        </p:nvPicPr>
        <p:blipFill rotWithShape="1">
          <a:blip r:embed="rId3">
            <a:alphaModFix/>
          </a:blip>
          <a:srcRect l="3428" t="15537" r="3139" b="14444"/>
          <a:stretch/>
        </p:blipFill>
        <p:spPr>
          <a:xfrm>
            <a:off x="69195" y="1478838"/>
            <a:ext cx="1194650" cy="895302"/>
          </a:xfrm>
          <a:prstGeom prst="rect">
            <a:avLst/>
          </a:prstGeom>
          <a:noFill/>
          <a:ln>
            <a:noFill/>
          </a:ln>
        </p:spPr>
      </p:pic>
      <p:pic>
        <p:nvPicPr>
          <p:cNvPr id="578" name="Google Shape;578;p45"/>
          <p:cNvPicPr preferRelativeResize="0"/>
          <p:nvPr/>
        </p:nvPicPr>
        <p:blipFill rotWithShape="1">
          <a:blip r:embed="rId4">
            <a:alphaModFix/>
          </a:blip>
          <a:srcRect t="27700" b="28648"/>
          <a:stretch/>
        </p:blipFill>
        <p:spPr>
          <a:xfrm>
            <a:off x="1280075" y="1743563"/>
            <a:ext cx="549425" cy="365850"/>
          </a:xfrm>
          <a:prstGeom prst="rect">
            <a:avLst/>
          </a:prstGeom>
          <a:noFill/>
          <a:ln>
            <a:noFill/>
          </a:ln>
        </p:spPr>
      </p:pic>
      <p:pic>
        <p:nvPicPr>
          <p:cNvPr id="579" name="Google Shape;579;p45"/>
          <p:cNvPicPr preferRelativeResize="0"/>
          <p:nvPr/>
        </p:nvPicPr>
        <p:blipFill>
          <a:blip r:embed="rId5">
            <a:alphaModFix/>
          </a:blip>
          <a:stretch>
            <a:fillRect/>
          </a:stretch>
        </p:blipFill>
        <p:spPr>
          <a:xfrm>
            <a:off x="1558625" y="1056600"/>
            <a:ext cx="2320775" cy="1661925"/>
          </a:xfrm>
          <a:prstGeom prst="rect">
            <a:avLst/>
          </a:prstGeom>
          <a:noFill/>
          <a:ln>
            <a:noFill/>
          </a:ln>
        </p:spPr>
      </p:pic>
      <p:sp>
        <p:nvSpPr>
          <p:cNvPr id="580" name="Google Shape;580;p45"/>
          <p:cNvSpPr txBox="1"/>
          <p:nvPr/>
        </p:nvSpPr>
        <p:spPr>
          <a:xfrm>
            <a:off x="1263845" y="-34974"/>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CyberPi op de mBot2 programmeren </a:t>
            </a:r>
            <a:endParaRPr sz="2100" b="1" dirty="0">
              <a:solidFill>
                <a:srgbClr val="00739A"/>
              </a:solidFill>
              <a:latin typeface="Calibri"/>
              <a:ea typeface="Calibri"/>
              <a:cs typeface="Calibri"/>
              <a:sym typeface="Calibri"/>
            </a:endParaRPr>
          </a:p>
        </p:txBody>
      </p:sp>
      <p:pic>
        <p:nvPicPr>
          <p:cNvPr id="581" name="Google Shape;581;p45"/>
          <p:cNvPicPr preferRelativeResize="0"/>
          <p:nvPr/>
        </p:nvPicPr>
        <p:blipFill>
          <a:blip r:embed="rId6">
            <a:alphaModFix/>
          </a:blip>
          <a:stretch>
            <a:fillRect/>
          </a:stretch>
        </p:blipFill>
        <p:spPr>
          <a:xfrm>
            <a:off x="1975437" y="1329178"/>
            <a:ext cx="1468459" cy="777994"/>
          </a:xfrm>
          <a:prstGeom prst="rect">
            <a:avLst/>
          </a:prstGeom>
          <a:noFill/>
          <a:ln>
            <a:noFill/>
          </a:ln>
        </p:spPr>
      </p:pic>
      <p:pic>
        <p:nvPicPr>
          <p:cNvPr id="582" name="Google Shape;582;p45"/>
          <p:cNvPicPr preferRelativeResize="0"/>
          <p:nvPr/>
        </p:nvPicPr>
        <p:blipFill>
          <a:blip r:embed="rId7">
            <a:alphaModFix/>
          </a:blip>
          <a:stretch>
            <a:fillRect/>
          </a:stretch>
        </p:blipFill>
        <p:spPr>
          <a:xfrm>
            <a:off x="3879400" y="750947"/>
            <a:ext cx="4801652" cy="2541326"/>
          </a:xfrm>
          <a:prstGeom prst="rect">
            <a:avLst/>
          </a:prstGeom>
          <a:noFill/>
          <a:ln>
            <a:noFill/>
          </a:ln>
        </p:spPr>
      </p:pic>
      <p:sp>
        <p:nvSpPr>
          <p:cNvPr id="583" name="Google Shape;583;p45"/>
          <p:cNvSpPr/>
          <p:nvPr/>
        </p:nvSpPr>
        <p:spPr>
          <a:xfrm>
            <a:off x="4820525" y="3091575"/>
            <a:ext cx="6006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5"/>
          <p:cNvSpPr/>
          <p:nvPr/>
        </p:nvSpPr>
        <p:spPr>
          <a:xfrm>
            <a:off x="3906125" y="2467000"/>
            <a:ext cx="321000" cy="2514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5483200" y="1009025"/>
            <a:ext cx="9585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6550000" y="1009025"/>
            <a:ext cx="21312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txBox="1"/>
          <p:nvPr/>
        </p:nvSpPr>
        <p:spPr>
          <a:xfrm>
            <a:off x="1829500" y="2718400"/>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88" name="Google Shape;588;p45"/>
          <p:cNvSpPr/>
          <p:nvPr/>
        </p:nvSpPr>
        <p:spPr>
          <a:xfrm>
            <a:off x="94600" y="889725"/>
            <a:ext cx="3782100" cy="1776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5"/>
          <p:cNvSpPr txBox="1"/>
          <p:nvPr/>
        </p:nvSpPr>
        <p:spPr>
          <a:xfrm>
            <a:off x="3911500" y="26266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590" name="Google Shape;590;p45"/>
          <p:cNvSpPr txBox="1"/>
          <p:nvPr/>
        </p:nvSpPr>
        <p:spPr>
          <a:xfrm>
            <a:off x="49783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591" name="Google Shape;591;p45"/>
          <p:cNvSpPr txBox="1"/>
          <p:nvPr/>
        </p:nvSpPr>
        <p:spPr>
          <a:xfrm>
            <a:off x="58165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92" name="Google Shape;592;p45"/>
          <p:cNvSpPr txBox="1"/>
          <p:nvPr/>
        </p:nvSpPr>
        <p:spPr>
          <a:xfrm>
            <a:off x="74167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
        <p:nvSpPr>
          <p:cNvPr id="593" name="Google Shape;593;p45"/>
          <p:cNvSpPr/>
          <p:nvPr/>
        </p:nvSpPr>
        <p:spPr>
          <a:xfrm>
            <a:off x="3906125" y="2301300"/>
            <a:ext cx="4761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txBox="1"/>
          <p:nvPr/>
        </p:nvSpPr>
        <p:spPr>
          <a:xfrm>
            <a:off x="925625" y="3763828"/>
            <a:ext cx="8991000" cy="1031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Zorg dat, de mBot aan staat, Bluetooth stick in de USB poort laptop zit en constant blauw brand ( als hij knippert 1 x op knopje klikken).</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Zorg dat, mBlock 5 op ‘Apparaten’ staat en dat CyberPi is geselecteerd.</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Zorg dat, mBlock is verbonden met USB Bluetooth stick.</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Vind de codeblokken die je nodig hebt in de hoofdcategorieën.</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Programmeer de algoritmes op pagina 8 t/m 13 in het script veld onder elkaar. </a:t>
            </a:r>
            <a:endParaRPr sz="1100" dirty="0">
              <a:solidFill>
                <a:srgbClr val="00739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42"/>
          <p:cNvPicPr preferRelativeResize="0"/>
          <p:nvPr/>
        </p:nvPicPr>
        <p:blipFill rotWithShape="1">
          <a:blip r:embed="rId3">
            <a:alphaModFix/>
          </a:blip>
          <a:srcRect l="19199" r="37819"/>
          <a:stretch/>
        </p:blipFill>
        <p:spPr>
          <a:xfrm>
            <a:off x="7037775" y="2334550"/>
            <a:ext cx="2066075" cy="2558999"/>
          </a:xfrm>
          <a:prstGeom prst="rect">
            <a:avLst/>
          </a:prstGeom>
          <a:noFill/>
          <a:ln>
            <a:noFill/>
          </a:ln>
        </p:spPr>
      </p:pic>
      <p:pic>
        <p:nvPicPr>
          <p:cNvPr id="506" name="Google Shape;506;p42"/>
          <p:cNvPicPr preferRelativeResize="0"/>
          <p:nvPr/>
        </p:nvPicPr>
        <p:blipFill>
          <a:blip r:embed="rId4">
            <a:alphaModFix/>
          </a:blip>
          <a:stretch>
            <a:fillRect/>
          </a:stretch>
        </p:blipFill>
        <p:spPr>
          <a:xfrm>
            <a:off x="1994276" y="2287150"/>
            <a:ext cx="5021365" cy="2661449"/>
          </a:xfrm>
          <a:prstGeom prst="rect">
            <a:avLst/>
          </a:prstGeom>
          <a:noFill/>
          <a:ln>
            <a:noFill/>
          </a:ln>
        </p:spPr>
      </p:pic>
      <p:pic>
        <p:nvPicPr>
          <p:cNvPr id="507" name="Google Shape;507;p42"/>
          <p:cNvPicPr preferRelativeResize="0"/>
          <p:nvPr/>
        </p:nvPicPr>
        <p:blipFill rotWithShape="1">
          <a:blip r:embed="rId5">
            <a:alphaModFix/>
          </a:blip>
          <a:srcRect l="7290" r="60419"/>
          <a:stretch/>
        </p:blipFill>
        <p:spPr>
          <a:xfrm>
            <a:off x="214998" y="2287150"/>
            <a:ext cx="1626876" cy="2661450"/>
          </a:xfrm>
          <a:prstGeom prst="rect">
            <a:avLst/>
          </a:prstGeom>
          <a:noFill/>
          <a:ln>
            <a:noFill/>
          </a:ln>
        </p:spPr>
      </p:pic>
      <p:sp>
        <p:nvSpPr>
          <p:cNvPr id="508" name="Google Shape;508;p42"/>
          <p:cNvSpPr txBox="1"/>
          <p:nvPr/>
        </p:nvSpPr>
        <p:spPr>
          <a:xfrm>
            <a:off x="3006200" y="-81650"/>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Nieuw codeblok maken</a:t>
            </a:r>
            <a:endParaRPr dirty="0"/>
          </a:p>
        </p:txBody>
      </p:sp>
      <p:sp>
        <p:nvSpPr>
          <p:cNvPr id="509" name="Google Shape;509;p42"/>
          <p:cNvSpPr/>
          <p:nvPr/>
        </p:nvSpPr>
        <p:spPr>
          <a:xfrm>
            <a:off x="1060525" y="2567200"/>
            <a:ext cx="550200" cy="147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2"/>
          <p:cNvSpPr/>
          <p:nvPr/>
        </p:nvSpPr>
        <p:spPr>
          <a:xfrm>
            <a:off x="3702304" y="3044750"/>
            <a:ext cx="490800" cy="199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0739A"/>
              </a:solidFill>
            </a:endParaRPr>
          </a:p>
        </p:txBody>
      </p:sp>
      <p:sp>
        <p:nvSpPr>
          <p:cNvPr id="511" name="Google Shape;511;p42"/>
          <p:cNvSpPr txBox="1"/>
          <p:nvPr/>
        </p:nvSpPr>
        <p:spPr>
          <a:xfrm>
            <a:off x="1088475" y="2907300"/>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12" name="Google Shape;512;p42"/>
          <p:cNvSpPr txBox="1"/>
          <p:nvPr/>
        </p:nvSpPr>
        <p:spPr>
          <a:xfrm>
            <a:off x="3410450" y="2939000"/>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513" name="Google Shape;513;p42"/>
          <p:cNvSpPr/>
          <p:nvPr/>
        </p:nvSpPr>
        <p:spPr>
          <a:xfrm>
            <a:off x="4084825" y="3598400"/>
            <a:ext cx="334800" cy="400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a:off x="4242059" y="3044750"/>
            <a:ext cx="851400" cy="199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8113275" y="2617162"/>
            <a:ext cx="990600" cy="2490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txBox="1"/>
          <p:nvPr/>
        </p:nvSpPr>
        <p:spPr>
          <a:xfrm>
            <a:off x="3809988" y="3598388"/>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17" name="Google Shape;517;p42"/>
          <p:cNvSpPr txBox="1"/>
          <p:nvPr/>
        </p:nvSpPr>
        <p:spPr>
          <a:xfrm>
            <a:off x="7837875" y="2541550"/>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7</a:t>
            </a:r>
            <a:endParaRPr b="1">
              <a:solidFill>
                <a:srgbClr val="00739A"/>
              </a:solidFill>
              <a:latin typeface="Calibri"/>
              <a:ea typeface="Calibri"/>
              <a:cs typeface="Calibri"/>
              <a:sym typeface="Calibri"/>
            </a:endParaRPr>
          </a:p>
        </p:txBody>
      </p:sp>
      <p:sp>
        <p:nvSpPr>
          <p:cNvPr id="518" name="Google Shape;518;p42"/>
          <p:cNvSpPr txBox="1"/>
          <p:nvPr/>
        </p:nvSpPr>
        <p:spPr>
          <a:xfrm>
            <a:off x="5118625" y="2944400"/>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
        <p:nvSpPr>
          <p:cNvPr id="519" name="Google Shape;519;p42"/>
          <p:cNvSpPr txBox="1"/>
          <p:nvPr/>
        </p:nvSpPr>
        <p:spPr>
          <a:xfrm>
            <a:off x="236775" y="235404"/>
            <a:ext cx="8696100" cy="2139600"/>
          </a:xfrm>
          <a:prstGeom prst="rect">
            <a:avLst/>
          </a:prstGeom>
          <a:noFill/>
          <a:ln>
            <a:noFill/>
          </a:ln>
        </p:spPr>
        <p:txBody>
          <a:bodyPr spcFirstLastPara="1" wrap="square" lIns="91425" tIns="91425" rIns="91425" bIns="91425" anchor="t" anchorCtr="0">
            <a:spAutoFit/>
          </a:bodyPr>
          <a:lstStyle/>
          <a:p>
            <a:pPr algn="ctr"/>
            <a:r>
              <a:rPr lang="en" sz="1200" dirty="0">
                <a:solidFill>
                  <a:srgbClr val="00739A"/>
                </a:solidFill>
                <a:latin typeface="Calibri"/>
                <a:ea typeface="Calibri"/>
                <a:cs typeface="Calibri"/>
                <a:sym typeface="Calibri"/>
              </a:rPr>
              <a:t>We </a:t>
            </a:r>
            <a:r>
              <a:rPr lang="en" sz="1200" dirty="0" err="1">
                <a:solidFill>
                  <a:srgbClr val="00739A"/>
                </a:solidFill>
                <a:latin typeface="Calibri"/>
                <a:ea typeface="Calibri"/>
                <a:cs typeface="Calibri"/>
                <a:sym typeface="Calibri"/>
              </a:rPr>
              <a:t>gaan</a:t>
            </a:r>
            <a:r>
              <a:rPr lang="en" sz="1200" dirty="0">
                <a:solidFill>
                  <a:srgbClr val="00739A"/>
                </a:solidFill>
                <a:latin typeface="Calibri"/>
                <a:ea typeface="Calibri"/>
                <a:cs typeface="Calibri"/>
                <a:sym typeface="Calibri"/>
              </a:rPr>
              <a:t> de </a:t>
            </a:r>
            <a:r>
              <a:rPr lang="en" sz="1200" dirty="0" err="1">
                <a:solidFill>
                  <a:srgbClr val="00739A"/>
                </a:solidFill>
                <a:latin typeface="Calibri"/>
                <a:ea typeface="Calibri"/>
                <a:cs typeface="Calibri"/>
                <a:sym typeface="Calibri"/>
              </a:rPr>
              <a:t>mBot</a:t>
            </a:r>
            <a:r>
              <a:rPr lang="en" sz="1200" dirty="0">
                <a:solidFill>
                  <a:srgbClr val="00739A"/>
                </a:solidFill>
                <a:latin typeface="Calibri"/>
                <a:ea typeface="Calibri"/>
                <a:cs typeface="Calibri"/>
                <a:sym typeface="Calibri"/>
              </a:rPr>
              <a:t> 2 </a:t>
            </a:r>
            <a:r>
              <a:rPr lang="en" sz="1200" dirty="0" err="1">
                <a:solidFill>
                  <a:srgbClr val="00739A"/>
                </a:solidFill>
                <a:latin typeface="Calibri"/>
                <a:ea typeface="Calibri"/>
                <a:cs typeface="Calibri"/>
                <a:sym typeface="Calibri"/>
              </a:rPr>
              <a:t>inzetten</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als</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elektrische</a:t>
            </a:r>
            <a:r>
              <a:rPr lang="en" sz="1200" dirty="0">
                <a:solidFill>
                  <a:srgbClr val="00739A"/>
                </a:solidFill>
                <a:latin typeface="Calibri"/>
                <a:ea typeface="Calibri"/>
                <a:cs typeface="Calibri"/>
                <a:sym typeface="Calibri"/>
              </a:rPr>
              <a:t> taxi. De </a:t>
            </a:r>
            <a:r>
              <a:rPr lang="en" sz="1200" dirty="0" err="1">
                <a:solidFill>
                  <a:srgbClr val="00739A"/>
                </a:solidFill>
                <a:latin typeface="Calibri"/>
                <a:ea typeface="Calibri"/>
                <a:cs typeface="Calibri"/>
                <a:sym typeface="Calibri"/>
              </a:rPr>
              <a:t>mBot</a:t>
            </a:r>
            <a:r>
              <a:rPr lang="en" sz="1200" dirty="0">
                <a:solidFill>
                  <a:srgbClr val="00739A"/>
                </a:solidFill>
                <a:latin typeface="Calibri"/>
                <a:ea typeface="Calibri"/>
                <a:cs typeface="Calibri"/>
                <a:sym typeface="Calibri"/>
              </a:rPr>
              <a:t> 2 is </a:t>
            </a:r>
            <a:r>
              <a:rPr lang="en" sz="1200" dirty="0" err="1">
                <a:solidFill>
                  <a:srgbClr val="00739A"/>
                </a:solidFill>
                <a:latin typeface="Calibri"/>
                <a:ea typeface="Calibri"/>
                <a:cs typeface="Calibri"/>
                <a:sym typeface="Calibri"/>
              </a:rPr>
              <a:t>een</a:t>
            </a:r>
            <a:r>
              <a:rPr lang="en" sz="1200" dirty="0">
                <a:solidFill>
                  <a:srgbClr val="00739A"/>
                </a:solidFill>
                <a:latin typeface="Calibri"/>
                <a:ea typeface="Calibri"/>
                <a:cs typeface="Calibri"/>
                <a:sym typeface="Calibri"/>
              </a:rPr>
              <a:t> robot die </a:t>
            </a:r>
            <a:r>
              <a:rPr lang="en" sz="1200" dirty="0" err="1">
                <a:solidFill>
                  <a:srgbClr val="00739A"/>
                </a:solidFill>
                <a:latin typeface="Calibri"/>
                <a:ea typeface="Calibri"/>
                <a:cs typeface="Calibri"/>
                <a:sym typeface="Calibri"/>
              </a:rPr>
              <a:t>instructies</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moet</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krijgen</a:t>
            </a:r>
            <a:r>
              <a:rPr lang="en" sz="1200" dirty="0">
                <a:solidFill>
                  <a:srgbClr val="00739A"/>
                </a:solidFill>
                <a:latin typeface="Calibri"/>
                <a:ea typeface="Calibri"/>
                <a:cs typeface="Calibri"/>
                <a:sym typeface="Calibri"/>
              </a:rPr>
              <a:t> om </a:t>
            </a:r>
            <a:r>
              <a:rPr lang="en" sz="1200" dirty="0" err="1">
                <a:solidFill>
                  <a:srgbClr val="00739A"/>
                </a:solidFill>
                <a:latin typeface="Calibri"/>
                <a:ea typeface="Calibri"/>
                <a:cs typeface="Calibri"/>
                <a:sym typeface="Calibri"/>
              </a:rPr>
              <a:t>zijn</a:t>
            </a:r>
            <a:r>
              <a:rPr lang="en" sz="1200" dirty="0">
                <a:solidFill>
                  <a:srgbClr val="00739A"/>
                </a:solidFill>
                <a:latin typeface="Calibri"/>
                <a:ea typeface="Calibri"/>
                <a:cs typeface="Calibri"/>
                <a:sym typeface="Calibri"/>
              </a:rPr>
              <a:t> taken </a:t>
            </a:r>
            <a:r>
              <a:rPr lang="en" sz="1200" dirty="0" err="1">
                <a:solidFill>
                  <a:srgbClr val="00739A"/>
                </a:solidFill>
                <a:latin typeface="Calibri"/>
                <a:ea typeface="Calibri"/>
                <a:cs typeface="Calibri"/>
                <a:sym typeface="Calibri"/>
              </a:rPr>
              <a:t>uit</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te</a:t>
            </a:r>
            <a:r>
              <a:rPr lang="en" sz="1200" dirty="0">
                <a:solidFill>
                  <a:srgbClr val="00739A"/>
                </a:solidFill>
                <a:latin typeface="Calibri"/>
                <a:ea typeface="Calibri"/>
                <a:cs typeface="Calibri"/>
                <a:sym typeface="Calibri"/>
              </a:rPr>
              <a:t> </a:t>
            </a:r>
            <a:r>
              <a:rPr lang="en" sz="1200" dirty="0" err="1">
                <a:solidFill>
                  <a:srgbClr val="00739A"/>
                </a:solidFill>
                <a:latin typeface="Calibri"/>
                <a:ea typeface="Calibri"/>
                <a:cs typeface="Calibri"/>
                <a:sym typeface="Calibri"/>
              </a:rPr>
              <a:t>voeren</a:t>
            </a:r>
            <a:r>
              <a:rPr lang="en" sz="1200" dirty="0">
                <a:solidFill>
                  <a:srgbClr val="00739A"/>
                </a:solidFill>
                <a:latin typeface="Calibri"/>
                <a:ea typeface="Calibri"/>
                <a:cs typeface="Calibri"/>
                <a:sym typeface="Calibri"/>
              </a:rPr>
              <a:t>. Met de quad </a:t>
            </a:r>
            <a:r>
              <a:rPr lang="en" sz="1200" dirty="0" err="1">
                <a:solidFill>
                  <a:srgbClr val="00739A"/>
                </a:solidFill>
                <a:latin typeface="Calibri"/>
                <a:ea typeface="Calibri"/>
                <a:cs typeface="Calibri"/>
                <a:sym typeface="Calibri"/>
              </a:rPr>
              <a:t>rgb</a:t>
            </a:r>
            <a:r>
              <a:rPr lang="en" sz="1200" dirty="0">
                <a:solidFill>
                  <a:srgbClr val="00739A"/>
                </a:solidFill>
                <a:latin typeface="Calibri"/>
                <a:ea typeface="Calibri"/>
                <a:cs typeface="Calibri"/>
                <a:sym typeface="Calibri"/>
              </a:rPr>
              <a:t> sensor aan de voorkant gaan we lijn volgen en kleurherkenning programmeren. Op deze manier kan de taxi straks een route rijden en stoppen bij een eindpunt wat dan een kleur is. Volg de onderstaande stappen: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Klik op ‘Mijn blokken’. Deze vind je tussen de hoofdcategorieën.</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We gaan een eigen codeblok maken voor het volgen van de lijn voor de mBot 2, klik op ‘Maak een Blok’.</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Geef de naam ‘Lijn volgen’ aan het codeblok.</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Klik 3x op ‘Add input tekst’.</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Verander de namen van de strings naar ‘Snelheid’, ‘Sturen’ en ‘Sensor’.</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Klik op OK.</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In het script veld verschijnt nu een  codeblok waar nog inhoud aan gegeven moet worden, dit programmeer je later.</a:t>
            </a:r>
            <a:endParaRPr sz="1100" dirty="0">
              <a:solidFill>
                <a:srgbClr val="00739A"/>
              </a:solidFill>
              <a:latin typeface="Calibri"/>
              <a:ea typeface="Calibri"/>
              <a:cs typeface="Calibri"/>
              <a:sym typeface="Calibri"/>
            </a:endParaRPr>
          </a:p>
        </p:txBody>
      </p:sp>
      <p:sp>
        <p:nvSpPr>
          <p:cNvPr id="520" name="Google Shape;520;p42"/>
          <p:cNvSpPr/>
          <p:nvPr/>
        </p:nvSpPr>
        <p:spPr>
          <a:xfrm>
            <a:off x="5237350" y="4166850"/>
            <a:ext cx="386700" cy="2490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39A"/>
              </a:solidFill>
            </a:endParaRPr>
          </a:p>
        </p:txBody>
      </p:sp>
      <p:sp>
        <p:nvSpPr>
          <p:cNvPr id="521" name="Google Shape;521;p42"/>
          <p:cNvSpPr txBox="1"/>
          <p:nvPr/>
        </p:nvSpPr>
        <p:spPr>
          <a:xfrm>
            <a:off x="4931325" y="4107975"/>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6</a:t>
            </a:r>
            <a:endParaRPr b="1">
              <a:solidFill>
                <a:srgbClr val="00739A"/>
              </a:solidFill>
              <a:latin typeface="Calibri"/>
              <a:ea typeface="Calibri"/>
              <a:cs typeface="Calibri"/>
              <a:sym typeface="Calibri"/>
            </a:endParaRPr>
          </a:p>
        </p:txBody>
      </p:sp>
      <p:sp>
        <p:nvSpPr>
          <p:cNvPr id="522" name="Google Shape;522;p42"/>
          <p:cNvSpPr/>
          <p:nvPr/>
        </p:nvSpPr>
        <p:spPr>
          <a:xfrm>
            <a:off x="813075" y="2995150"/>
            <a:ext cx="275400" cy="2490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txBox="1"/>
          <p:nvPr/>
        </p:nvSpPr>
        <p:spPr>
          <a:xfrm>
            <a:off x="1610725" y="2441050"/>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43"/>
          <p:cNvPicPr preferRelativeResize="0"/>
          <p:nvPr/>
        </p:nvPicPr>
        <p:blipFill>
          <a:blip r:embed="rId3">
            <a:alphaModFix/>
          </a:blip>
          <a:stretch>
            <a:fillRect/>
          </a:stretch>
        </p:blipFill>
        <p:spPr>
          <a:xfrm>
            <a:off x="510325" y="959225"/>
            <a:ext cx="537825" cy="3556400"/>
          </a:xfrm>
          <a:prstGeom prst="rect">
            <a:avLst/>
          </a:prstGeom>
          <a:noFill/>
          <a:ln>
            <a:noFill/>
          </a:ln>
        </p:spPr>
      </p:pic>
      <p:pic>
        <p:nvPicPr>
          <p:cNvPr id="529" name="Google Shape;529;p43"/>
          <p:cNvPicPr preferRelativeResize="0"/>
          <p:nvPr/>
        </p:nvPicPr>
        <p:blipFill>
          <a:blip r:embed="rId4">
            <a:alphaModFix/>
          </a:blip>
          <a:stretch>
            <a:fillRect/>
          </a:stretch>
        </p:blipFill>
        <p:spPr>
          <a:xfrm>
            <a:off x="1936800" y="959225"/>
            <a:ext cx="2033169" cy="3556400"/>
          </a:xfrm>
          <a:prstGeom prst="rect">
            <a:avLst/>
          </a:prstGeom>
          <a:noFill/>
          <a:ln>
            <a:noFill/>
          </a:ln>
        </p:spPr>
      </p:pic>
      <p:pic>
        <p:nvPicPr>
          <p:cNvPr id="530" name="Google Shape;530;p43"/>
          <p:cNvPicPr preferRelativeResize="0"/>
          <p:nvPr/>
        </p:nvPicPr>
        <p:blipFill rotWithShape="1">
          <a:blip r:embed="rId5">
            <a:alphaModFix/>
          </a:blip>
          <a:srcRect l="3344" t="4205" r="2449"/>
          <a:stretch/>
        </p:blipFill>
        <p:spPr>
          <a:xfrm>
            <a:off x="3867350" y="1928550"/>
            <a:ext cx="2033175" cy="1559825"/>
          </a:xfrm>
          <a:prstGeom prst="rect">
            <a:avLst/>
          </a:prstGeom>
          <a:noFill/>
          <a:ln>
            <a:noFill/>
          </a:ln>
        </p:spPr>
      </p:pic>
      <p:sp>
        <p:nvSpPr>
          <p:cNvPr id="531" name="Google Shape;531;p43"/>
          <p:cNvSpPr/>
          <p:nvPr/>
        </p:nvSpPr>
        <p:spPr>
          <a:xfrm>
            <a:off x="492875" y="3983900"/>
            <a:ext cx="603300" cy="531600"/>
          </a:xfrm>
          <a:prstGeom prst="rect">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3"/>
          <p:cNvSpPr/>
          <p:nvPr/>
        </p:nvSpPr>
        <p:spPr>
          <a:xfrm>
            <a:off x="4017175" y="2390082"/>
            <a:ext cx="1656300" cy="333000"/>
          </a:xfrm>
          <a:prstGeom prst="rect">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p:nvPr/>
        </p:nvSpPr>
        <p:spPr>
          <a:xfrm>
            <a:off x="4952026" y="3162301"/>
            <a:ext cx="603300" cy="333000"/>
          </a:xfrm>
          <a:prstGeom prst="rect">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3"/>
          <p:cNvSpPr txBox="1"/>
          <p:nvPr/>
        </p:nvSpPr>
        <p:spPr>
          <a:xfrm>
            <a:off x="1198450" y="4049600"/>
            <a:ext cx="41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35" name="Google Shape;535;p43"/>
          <p:cNvSpPr txBox="1"/>
          <p:nvPr/>
        </p:nvSpPr>
        <p:spPr>
          <a:xfrm>
            <a:off x="3720483" y="2322878"/>
            <a:ext cx="41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536" name="Google Shape;536;p43"/>
          <p:cNvSpPr txBox="1"/>
          <p:nvPr/>
        </p:nvSpPr>
        <p:spPr>
          <a:xfrm>
            <a:off x="3813716" y="3110128"/>
            <a:ext cx="41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37" name="Google Shape;537;p43"/>
          <p:cNvSpPr txBox="1"/>
          <p:nvPr/>
        </p:nvSpPr>
        <p:spPr>
          <a:xfrm>
            <a:off x="3222125" y="-22234"/>
            <a:ext cx="2678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739A"/>
                </a:solidFill>
                <a:latin typeface="Calibri"/>
                <a:ea typeface="Calibri"/>
                <a:cs typeface="Calibri"/>
                <a:sym typeface="Calibri"/>
              </a:rPr>
              <a:t>Variabelen aanmaken</a:t>
            </a:r>
            <a:endParaRPr/>
          </a:p>
        </p:txBody>
      </p:sp>
      <p:sp>
        <p:nvSpPr>
          <p:cNvPr id="538" name="Google Shape;538;p43"/>
          <p:cNvSpPr txBox="1"/>
          <p:nvPr/>
        </p:nvSpPr>
        <p:spPr>
          <a:xfrm>
            <a:off x="6135320" y="1079049"/>
            <a:ext cx="3007200" cy="29854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0739A"/>
                </a:solidFill>
                <a:latin typeface="Calibri"/>
                <a:ea typeface="Calibri"/>
                <a:cs typeface="Calibri"/>
                <a:sym typeface="Calibri"/>
              </a:rPr>
              <a:t>Volg de onderstaande stappen:</a:t>
            </a:r>
            <a:endParaRPr b="1" dirty="0">
              <a:solidFill>
                <a:srgbClr val="00739A"/>
              </a:solidFill>
              <a:latin typeface="Calibri"/>
              <a:ea typeface="Calibri"/>
              <a:cs typeface="Calibri"/>
              <a:sym typeface="Calibri"/>
            </a:endParaRPr>
          </a:p>
          <a:p>
            <a:pPr marL="0" lvl="0" indent="0" algn="l" rtl="0">
              <a:spcBef>
                <a:spcPts val="0"/>
              </a:spcBef>
              <a:spcAft>
                <a:spcPts val="0"/>
              </a:spcAft>
              <a:buNone/>
            </a:pPr>
            <a:endParaRPr b="1"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Klik op ‘Variabele’ ,deze vind je tussen de hoofdcategorieën.</a:t>
            </a:r>
          </a:p>
          <a:p>
            <a:pPr marL="457200" lvl="0" indent="-317500" algn="l" rtl="0">
              <a:spcBef>
                <a:spcPts val="0"/>
              </a:spcBef>
              <a:spcAft>
                <a:spcPts val="0"/>
              </a:spcAft>
              <a:buClr>
                <a:srgbClr val="00739A"/>
              </a:buClr>
              <a:buSzPts val="1400"/>
              <a:buFont typeface="Calibri"/>
              <a:buAutoNum type="arabicPeriod"/>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Klik op ‘Maak een Variabele’.</a:t>
            </a:r>
          </a:p>
          <a:p>
            <a:pPr marL="457200" lvl="0" indent="-317500" algn="l" rtl="0">
              <a:spcBef>
                <a:spcPts val="0"/>
              </a:spcBef>
              <a:spcAft>
                <a:spcPts val="0"/>
              </a:spcAft>
              <a:buClr>
                <a:srgbClr val="00739A"/>
              </a:buClr>
              <a:buSzPts val="1400"/>
              <a:buFont typeface="Calibri"/>
              <a:buAutoNum type="arabicPeriod"/>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Geef de variabele een naam.</a:t>
            </a:r>
          </a:p>
          <a:p>
            <a:pPr marL="457200" lvl="0" indent="-317500" algn="l" rtl="0">
              <a:spcBef>
                <a:spcPts val="0"/>
              </a:spcBef>
              <a:spcAft>
                <a:spcPts val="0"/>
              </a:spcAft>
              <a:buClr>
                <a:srgbClr val="00739A"/>
              </a:buClr>
              <a:buSzPts val="1400"/>
              <a:buFont typeface="Calibri"/>
              <a:buAutoNum type="arabicPeriod"/>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Klik op ‘OK’.</a:t>
            </a:r>
          </a:p>
          <a:p>
            <a:pPr marL="457200" lvl="0" indent="-317500" algn="l" rtl="0">
              <a:spcBef>
                <a:spcPts val="0"/>
              </a:spcBef>
              <a:spcAft>
                <a:spcPts val="0"/>
              </a:spcAft>
              <a:buClr>
                <a:srgbClr val="00739A"/>
              </a:buClr>
              <a:buSzPts val="1400"/>
              <a:buFont typeface="Calibri"/>
              <a:buAutoNum type="arabicPeriod"/>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dirty="0">
                <a:solidFill>
                  <a:srgbClr val="00739A"/>
                </a:solidFill>
                <a:latin typeface="Calibri"/>
                <a:ea typeface="Calibri"/>
                <a:cs typeface="Calibri"/>
                <a:sym typeface="Calibri"/>
              </a:rPr>
              <a:t>Maak alle variabelen uit de lijst hiernaast aan.</a:t>
            </a:r>
            <a:endParaRPr dirty="0">
              <a:solidFill>
                <a:srgbClr val="00739A"/>
              </a:solidFill>
              <a:latin typeface="Calibri"/>
              <a:ea typeface="Calibri"/>
              <a:cs typeface="Calibri"/>
              <a:sym typeface="Calibri"/>
            </a:endParaRPr>
          </a:p>
        </p:txBody>
      </p:sp>
      <p:sp>
        <p:nvSpPr>
          <p:cNvPr id="539" name="Google Shape;539;p43"/>
          <p:cNvSpPr/>
          <p:nvPr/>
        </p:nvSpPr>
        <p:spPr>
          <a:xfrm>
            <a:off x="1703900" y="568675"/>
            <a:ext cx="2033100" cy="4453500"/>
          </a:xfrm>
          <a:prstGeom prst="rect">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txBox="1"/>
          <p:nvPr/>
        </p:nvSpPr>
        <p:spPr>
          <a:xfrm>
            <a:off x="3813716" y="4621978"/>
            <a:ext cx="41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pic>
        <p:nvPicPr>
          <p:cNvPr id="541" name="Google Shape;541;p43"/>
          <p:cNvPicPr preferRelativeResize="0"/>
          <p:nvPr/>
        </p:nvPicPr>
        <p:blipFill>
          <a:blip r:embed="rId6">
            <a:alphaModFix/>
          </a:blip>
          <a:stretch>
            <a:fillRect/>
          </a:stretch>
        </p:blipFill>
        <p:spPr>
          <a:xfrm>
            <a:off x="1799537" y="646049"/>
            <a:ext cx="1886125" cy="4319647"/>
          </a:xfrm>
          <a:prstGeom prst="rect">
            <a:avLst/>
          </a:prstGeom>
          <a:noFill/>
          <a:ln>
            <a:noFill/>
          </a:ln>
        </p:spPr>
      </p:pic>
      <p:sp>
        <p:nvSpPr>
          <p:cNvPr id="542" name="Google Shape;542;p43"/>
          <p:cNvSpPr/>
          <p:nvPr/>
        </p:nvSpPr>
        <p:spPr>
          <a:xfrm>
            <a:off x="1803246" y="664743"/>
            <a:ext cx="1656300" cy="255600"/>
          </a:xfrm>
          <a:prstGeom prst="rect">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txBox="1"/>
          <p:nvPr/>
        </p:nvSpPr>
        <p:spPr>
          <a:xfrm>
            <a:off x="3394327" y="592453"/>
            <a:ext cx="41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ad0c86-7066-4a81-a252-47365fa1fb67">
      <Terms xmlns="http://schemas.microsoft.com/office/infopath/2007/PartnerControls"/>
    </lcf76f155ced4ddcb4097134ff3c332f>
    <TaxCatchAll xmlns="26b9c2c1-8269-4a5e-aa17-8660e6d554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0D5809EE11E4584846170D1F88593" ma:contentTypeVersion="18" ma:contentTypeDescription="Create a new document." ma:contentTypeScope="" ma:versionID="83b8e3bd3e8bce3f8d73e8c6f87c9b1d">
  <xsd:schema xmlns:xsd="http://www.w3.org/2001/XMLSchema" xmlns:xs="http://www.w3.org/2001/XMLSchema" xmlns:p="http://schemas.microsoft.com/office/2006/metadata/properties" xmlns:ns2="65ad0c86-7066-4a81-a252-47365fa1fb67" xmlns:ns3="26b9c2c1-8269-4a5e-aa17-8660e6d554c6" targetNamespace="http://schemas.microsoft.com/office/2006/metadata/properties" ma:root="true" ma:fieldsID="7cc02b7d18a93e581a4fd2293e5274bd" ns2:_="" ns3:_="">
    <xsd:import namespace="65ad0c86-7066-4a81-a252-47365fa1fb67"/>
    <xsd:import namespace="26b9c2c1-8269-4a5e-aa17-8660e6d554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d0c86-7066-4a81-a252-47365fa1f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644ff8-ce9c-4ac3-9f95-2ebca19a904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9c2c1-8269-4a5e-aa17-8660e6d554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00e107-ed64-4af4-a029-dba159b6b23c}" ma:internalName="TaxCatchAll" ma:showField="CatchAllData" ma:web="26b9c2c1-8269-4a5e-aa17-8660e6d55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7E5AD-9A8C-434E-BAB4-4B0D0362E827}">
  <ds:schemaRefs>
    <ds:schemaRef ds:uri="http://schemas.microsoft.com/sharepoint/v3/contenttype/forms"/>
  </ds:schemaRefs>
</ds:datastoreItem>
</file>

<file path=customXml/itemProps2.xml><?xml version="1.0" encoding="utf-8"?>
<ds:datastoreItem xmlns:ds="http://schemas.openxmlformats.org/officeDocument/2006/customXml" ds:itemID="{410208B7-972C-4544-AF9B-A7381F4A282C}">
  <ds:schemaRefs>
    <ds:schemaRef ds:uri="http://schemas.microsoft.com/office/2006/metadata/properties"/>
    <ds:schemaRef ds:uri="http://schemas.microsoft.com/office/infopath/2007/PartnerControls"/>
    <ds:schemaRef ds:uri="65ad0c86-7066-4a81-a252-47365fa1fb67"/>
    <ds:schemaRef ds:uri="26b9c2c1-8269-4a5e-aa17-8660e6d554c6"/>
  </ds:schemaRefs>
</ds:datastoreItem>
</file>

<file path=customXml/itemProps3.xml><?xml version="1.0" encoding="utf-8"?>
<ds:datastoreItem xmlns:ds="http://schemas.openxmlformats.org/officeDocument/2006/customXml" ds:itemID="{C807991A-4D14-4A44-8CC0-83A773006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d0c86-7066-4a81-a252-47365fa1fb67"/>
    <ds:schemaRef ds:uri="26b9c2c1-8269-4a5e-aa17-8660e6d55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1178</Words>
  <Application>Microsoft Office PowerPoint</Application>
  <PresentationFormat>On-screen Show (16:9)</PresentationFormat>
  <Paragraphs>166</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Nathan Meinen</cp:lastModifiedBy>
  <cp:revision>14</cp:revision>
  <dcterms:modified xsi:type="dcterms:W3CDTF">2023-05-22T08:31:40Z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0x01010000D0D5809EE11E4584846170D1F88593</vt:lpwstr>
  </property>
  <property fmtid="{D5CDD505-2E9C-101B-9397-08002B2CF9AE}" pid="3" name="MediaServiceImageTags">
    <vt:lpwstr/>
  </property>
</Properties>
</file>